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38.jpg" ContentType="image/png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685" r:id="rId2"/>
    <p:sldId id="679" r:id="rId3"/>
    <p:sldId id="681" r:id="rId4"/>
    <p:sldId id="682" r:id="rId5"/>
    <p:sldId id="638" r:id="rId6"/>
    <p:sldId id="637" r:id="rId7"/>
    <p:sldId id="646" r:id="rId8"/>
    <p:sldId id="647" r:id="rId9"/>
    <p:sldId id="648" r:id="rId10"/>
    <p:sldId id="659" r:id="rId11"/>
    <p:sldId id="650" r:id="rId12"/>
    <p:sldId id="683" r:id="rId13"/>
    <p:sldId id="652" r:id="rId14"/>
    <p:sldId id="684" r:id="rId15"/>
    <p:sldId id="653" r:id="rId16"/>
    <p:sldId id="657" r:id="rId17"/>
    <p:sldId id="660" r:id="rId18"/>
    <p:sldId id="661" r:id="rId19"/>
    <p:sldId id="670" r:id="rId20"/>
    <p:sldId id="662" r:id="rId21"/>
    <p:sldId id="667" r:id="rId22"/>
    <p:sldId id="665" r:id="rId23"/>
    <p:sldId id="668" r:id="rId24"/>
    <p:sldId id="669" r:id="rId25"/>
    <p:sldId id="671" r:id="rId26"/>
    <p:sldId id="672" r:id="rId27"/>
    <p:sldId id="673" r:id="rId28"/>
    <p:sldId id="674" r:id="rId29"/>
  </p:sldIdLst>
  <p:sldSz cx="12192000" cy="6858000"/>
  <p:notesSz cx="6858000" cy="9144000"/>
  <p:embeddedFontLst>
    <p:embeddedFont>
      <p:font typeface="楷体" panose="020B0604020202020204" charset="-12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mbria Math" panose="02040503050406030204" pitchFamily="18" charset="0"/>
      <p:regular r:id="rId38"/>
    </p:embeddedFont>
    <p:embeddedFont>
      <p:font typeface="Microsoft YaHei Light" panose="020B0502040204020203" pitchFamily="34" charset="-122"/>
      <p:regular r:id="rId39"/>
    </p:embeddedFont>
    <p:embeddedFont>
      <p:font typeface="华文楷体" panose="02010600040101010101" pitchFamily="2" charset="-122"/>
      <p:regular r:id="rId40"/>
    </p:embeddedFont>
    <p:embeddedFont>
      <p:font typeface="宋体" panose="02010600030101010101" pitchFamily="2" charset="-122"/>
      <p:regular r:id="rId41"/>
    </p:embeddedFont>
    <p:embeddedFont>
      <p:font typeface="微软雅黑" panose="020B0503020204020204" pitchFamily="34" charset="-122"/>
      <p:regular r:id="rId42"/>
      <p:bold r:id="rId43"/>
    </p:embeddedFont>
    <p:embeddedFont>
      <p:font typeface="微软雅黑" panose="020B0503020204020204" pitchFamily="34" charset="-122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685"/>
            <p14:sldId id="679"/>
            <p14:sldId id="681"/>
            <p14:sldId id="682"/>
            <p14:sldId id="638"/>
            <p14:sldId id="637"/>
            <p14:sldId id="646"/>
            <p14:sldId id="647"/>
            <p14:sldId id="648"/>
            <p14:sldId id="659"/>
            <p14:sldId id="650"/>
            <p14:sldId id="683"/>
            <p14:sldId id="652"/>
            <p14:sldId id="684"/>
            <p14:sldId id="653"/>
            <p14:sldId id="657"/>
            <p14:sldId id="660"/>
            <p14:sldId id="661"/>
            <p14:sldId id="670"/>
            <p14:sldId id="662"/>
            <p14:sldId id="667"/>
            <p14:sldId id="665"/>
            <p14:sldId id="668"/>
            <p14:sldId id="669"/>
            <p14:sldId id="671"/>
            <p14:sldId id="672"/>
            <p14:sldId id="673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08" userDrawn="1">
          <p15:clr>
            <a:srgbClr val="A4A3A4"/>
          </p15:clr>
        </p15:guide>
        <p15:guide id="2" pos="60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A8EFC6"/>
    <a:srgbClr val="F3C0C0"/>
    <a:srgbClr val="E6E6E6"/>
    <a:srgbClr val="44546A"/>
    <a:srgbClr val="002060"/>
    <a:srgbClr val="FFFF94"/>
    <a:srgbClr val="DED5FF"/>
    <a:srgbClr val="5B9BD5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>
        <p:guide orient="horz" pos="2908"/>
        <p:guide pos="60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39FF63-3D60-40AF-8389-5935F32C9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57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408BC15-AFEA-4C0C-83EC-DCABB3DB27B6}"/>
              </a:ext>
            </a:extLst>
          </p:cNvPr>
          <p:cNvGrpSpPr/>
          <p:nvPr/>
        </p:nvGrpSpPr>
        <p:grpSpPr>
          <a:xfrm>
            <a:off x="1" y="2155529"/>
            <a:ext cx="12191999" cy="2512291"/>
            <a:chOff x="1" y="2774420"/>
            <a:chExt cx="12191999" cy="251229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889E3DA-5F01-4D93-AFC5-FB7007F74424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FB2CB23-21A8-465F-9592-0F41ABB81143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高斯混合模型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A11D786-7868-4BDA-A0DE-64341C5B952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5C6E0F6-CDAF-42B5-800A-56980E8A2D5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7150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/>
              <p:nvPr/>
            </p:nvSpPr>
            <p:spPr>
              <a:xfrm>
                <a:off x="241302" y="920219"/>
                <a:ext cx="11950698" cy="547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</m:t>
                          </m:r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</m:t>
                          </m:r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</m:t>
                          </m:r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               =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𝑞</m:t>
                          </m:r>
                        </m:e>
                      </m:d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lang="zh-CN" altLang="en-CA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CA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CA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lang="zh-CN" altLang="en-CA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CA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CA" altLang="zh-CN" sz="24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d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∏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CA" altLang="zh-CN" sz="24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A" altLang="zh-CN" sz="2400" i="1"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altLang="zh-CN" sz="2400" b="0" i="1" smtClean="0"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CA" altLang="zh-CN" sz="24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CA" sz="24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altLang="zh-CN" sz="24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CA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sup>
                              </m:sSup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b="0" i="1" smtClean="0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2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2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CA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altLang="zh-CN" sz="2400" b="0" i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altLang="zh-CN" sz="24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 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CA" altLang="zh-CN" sz="2400" b="0" i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A" altLang="zh-CN" sz="2400" i="1"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altLang="zh-CN" sz="2400" b="0" i="1" smtClean="0"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CA" altLang="zh-CN" sz="24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CA" sz="24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altLang="zh-CN" sz="24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CA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sup>
                              </m:sSup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b="0" i="1" smtClean="0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2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2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CA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max</m:t>
                          </m:r>
                        </m:e>
                        <m:sub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altLang="zh-CN" sz="24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 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zh-CN" altLang="en-US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         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max</m:t>
                          </m:r>
                        </m:e>
                        <m:sub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A" altLang="zh-CN" sz="2400" i="1"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altLang="zh-CN" sz="2400" i="1"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CA" altLang="zh-CN" sz="24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CA" sz="24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altLang="zh-CN" sz="24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CA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sup>
                              </m:sSup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2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2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CA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2" y="920219"/>
                <a:ext cx="11950698" cy="5470087"/>
              </a:xfrm>
              <a:prstGeom prst="rect">
                <a:avLst/>
              </a:prstGeom>
              <a:blipFill>
                <a:blip r:embed="rId2"/>
                <a:stretch>
                  <a:fillRect l="-1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5632088C-12F6-414F-8FD9-F9E8BCE1470D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8E88D5-9732-4CEE-A6D9-6DF22B99653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-to-the-left-silhouette_32536">
            <a:extLst>
              <a:ext uri="{FF2B5EF4-FFF2-40B4-BE49-F238E27FC236}">
                <a16:creationId xmlns:a16="http://schemas.microsoft.com/office/drawing/2014/main" id="{5002C029-67E9-4627-B69C-491F9C06552F}"/>
              </a:ext>
            </a:extLst>
          </p:cNvPr>
          <p:cNvSpPr/>
          <p:nvPr/>
        </p:nvSpPr>
        <p:spPr>
          <a:xfrm rot="10800000">
            <a:off x="3930288" y="5517775"/>
            <a:ext cx="448711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1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/>
              <p:nvPr/>
            </p:nvSpPr>
            <p:spPr>
              <a:xfrm>
                <a:off x="242940" y="921525"/>
                <a:ext cx="11802879" cy="5821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zh-CN" sz="24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CA" altLang="zh-CN" sz="24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og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e>
                      </m:d>
                      <m:limUpp>
                        <m:limUp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A" sz="2400" i="1" dirty="0"/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</m:t>
                      </m:r>
                      <m:limUpp>
                        <m:limUp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                                                       </m:t>
                      </m:r>
                      <m:limUpp>
                        <m:limUp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, 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|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                                                      </m:t>
                      </m:r>
                      <m:limUpp>
                        <m:limUp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, 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|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</m:t>
                      </m:r>
                      <m:limUpp>
                        <m:limUp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CA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𝔼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𝑝</m:t>
                        </m:r>
                        <m: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  <m: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log</m:t>
                        </m:r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𝑝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h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h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𝑥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;</m:t>
                                    </m:r>
                                    <m:r>
                                      <a:rPr lang="zh-CN" altLang="en-CA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𝜃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d>
                      <m:d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;</m:t>
                        </m:r>
                        <m:r>
                          <a:rPr lang="zh-CN" altLang="en-CA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KL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散度（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</a:t>
                </a:r>
                <a:r>
                  <a:rPr lang="en-US" altLang="zh-CN" sz="24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ullback-Leibler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divergence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），是一个非负值。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0" y="921525"/>
                <a:ext cx="11802879" cy="5821978"/>
              </a:xfrm>
              <a:prstGeom prst="rect">
                <a:avLst/>
              </a:prstGeom>
              <a:blipFill>
                <a:blip r:embed="rId2"/>
                <a:stretch>
                  <a:fillRect l="-826" r="-33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64CDE71-EB57-48DE-9821-5CBA9B4BE261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34CC996-D840-4954-9A26-CCDF544350C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34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/>
              <p:nvPr/>
            </p:nvSpPr>
            <p:spPr>
              <a:xfrm>
                <a:off x="242940" y="921525"/>
                <a:ext cx="11802879" cy="5244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zh-CN" sz="24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CA" altLang="zh-CN" sz="24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og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e>
                      </m:d>
                      <m:r>
                        <a:rPr lang="en-CA" altLang="zh-CN" sz="24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, 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|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CA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𝔼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𝑝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log</m:t>
                        </m:r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𝑝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𝑥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h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;</m:t>
                                </m:r>
                                <m:r>
                                  <a:rPr lang="zh-CN" altLang="en-CA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𝜃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𝑝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h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被称为对数似然函数的经验下界（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Evidence Lower Bound, ELBO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CA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𝔼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𝑝</m:t>
                        </m:r>
                        <m: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  <m: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log</m:t>
                        </m:r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𝑝</m:t>
                                </m:r>
                                <m:r>
                                  <a:rPr lang="en-CA" altLang="zh-CN" sz="240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 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h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h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𝑥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;</m:t>
                                    </m:r>
                                    <m:r>
                                      <a:rPr lang="zh-CN" altLang="en-CA" sz="240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𝜃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，或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d>
                      <m:d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;</m:t>
                        </m:r>
                        <m:r>
                          <a:rPr lang="zh-CN" altLang="en-CA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KL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散度等于零，对数似然等于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ELBO.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)=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d>
                      <m:d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;</m:t>
                        </m:r>
                        <m:r>
                          <a:rPr lang="zh-CN" altLang="en-CA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，二者的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KL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散度等于零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此时，最大化对数似然函数等价于最大化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ELBO.</a:t>
                </a:r>
              </a:p>
            </p:txBody>
          </p:sp>
        </mc:Choice>
        <mc:Fallback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0" y="921525"/>
                <a:ext cx="11802879" cy="5244834"/>
              </a:xfrm>
              <a:prstGeom prst="rect">
                <a:avLst/>
              </a:prstGeom>
              <a:blipFill>
                <a:blip r:embed="rId2"/>
                <a:stretch>
                  <a:fillRect l="-723" b="-16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64CDE71-EB57-48DE-9821-5CBA9B4BE261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34CC996-D840-4954-9A26-CCDF544350C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234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711B2BCD-DBAC-48F4-B14F-E6E37D2FA88B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2977746-EDBF-4C33-8F7B-204AF63058F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9727773-2A79-4A07-83F5-7C25BED41272}"/>
              </a:ext>
            </a:extLst>
          </p:cNvPr>
          <p:cNvGrpSpPr/>
          <p:nvPr/>
        </p:nvGrpSpPr>
        <p:grpSpPr>
          <a:xfrm>
            <a:off x="806245" y="1222466"/>
            <a:ext cx="3884259" cy="4037189"/>
            <a:chOff x="1258529" y="1360120"/>
            <a:chExt cx="3884259" cy="4037189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A540942-DF90-4573-908F-F4AE0D53A26F}"/>
                </a:ext>
              </a:extLst>
            </p:cNvPr>
            <p:cNvCxnSpPr>
              <a:cxnSpLocks/>
            </p:cNvCxnSpPr>
            <p:nvPr/>
          </p:nvCxnSpPr>
          <p:spPr>
            <a:xfrm>
              <a:off x="1394690" y="1932541"/>
              <a:ext cx="2160000" cy="0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957BEE3-1B13-4ED0-B90F-6F2C8FBE5284}"/>
                </a:ext>
              </a:extLst>
            </p:cNvPr>
            <p:cNvCxnSpPr>
              <a:cxnSpLocks/>
            </p:cNvCxnSpPr>
            <p:nvPr/>
          </p:nvCxnSpPr>
          <p:spPr>
            <a:xfrm>
              <a:off x="1394690" y="5397309"/>
              <a:ext cx="2160000" cy="0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E30D773-98F4-4500-B253-8E86E4B751C8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74" y="3338354"/>
              <a:ext cx="1489916" cy="0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FC38E705-F497-4883-B56B-C31CC3CC75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0312" y="1932541"/>
              <a:ext cx="0" cy="346476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8DF9BF5-F88A-4484-AEC7-F9468E2DDFDA}"/>
                </a:ext>
              </a:extLst>
            </p:cNvPr>
            <p:cNvCxnSpPr>
              <a:cxnSpLocks/>
            </p:cNvCxnSpPr>
            <p:nvPr/>
          </p:nvCxnSpPr>
          <p:spPr>
            <a:xfrm>
              <a:off x="2335163" y="1932541"/>
              <a:ext cx="0" cy="140581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A2A986D4-7D52-4C11-BDA7-D52B120D620D}"/>
                </a:ext>
              </a:extLst>
            </p:cNvPr>
            <p:cNvCxnSpPr>
              <a:cxnSpLocks/>
            </p:cNvCxnSpPr>
            <p:nvPr/>
          </p:nvCxnSpPr>
          <p:spPr>
            <a:xfrm>
              <a:off x="2335163" y="3338354"/>
              <a:ext cx="0" cy="20589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01281D08-C2C9-41AA-844A-3824A38D9B39}"/>
                    </a:ext>
                  </a:extLst>
                </p:cNvPr>
                <p:cNvSpPr/>
                <p:nvPr/>
              </p:nvSpPr>
              <p:spPr>
                <a:xfrm>
                  <a:off x="1258529" y="1360120"/>
                  <a:ext cx="182800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log</m:t>
                        </m:r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𝑝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(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;</m:t>
                            </m:r>
                            <m:r>
                              <a:rPr lang="zh-CN" altLang="en-CA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𝜃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01281D08-C2C9-41AA-844A-3824A38D9B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529" y="1360120"/>
                  <a:ext cx="1828001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333" b="-18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8EE2F944-C102-4891-846C-5D604A743466}"/>
                    </a:ext>
                  </a:extLst>
                </p:cNvPr>
                <p:cNvSpPr/>
                <p:nvPr/>
              </p:nvSpPr>
              <p:spPr>
                <a:xfrm>
                  <a:off x="2276170" y="2431486"/>
                  <a:ext cx="286661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altLang="zh-CN" sz="24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KL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𝑝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)||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𝑝</m:t>
                        </m:r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h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|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;</m:t>
                            </m:r>
                            <m:r>
                              <a:rPr lang="zh-CN" altLang="en-CA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𝜃</m:t>
                            </m:r>
                          </m:e>
                        </m:d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CA" sz="2400" dirty="0"/>
                </a:p>
              </p:txBody>
            </p:sp>
          </mc:Choice>
          <mc:Fallback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8EE2F944-C102-4891-846C-5D604A743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6170" y="2431486"/>
                  <a:ext cx="2866618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213" b="-1710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457A0A80-5A53-409D-89FA-EEC7DE427A51}"/>
                    </a:ext>
                  </a:extLst>
                </p:cNvPr>
                <p:cNvSpPr/>
                <p:nvPr/>
              </p:nvSpPr>
              <p:spPr>
                <a:xfrm>
                  <a:off x="2335163" y="4064248"/>
                  <a:ext cx="9829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altLang="zh-CN" sz="24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ELBO</m:t>
                        </m:r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457A0A80-5A53-409D-89FA-EEC7DE427A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163" y="4064248"/>
                  <a:ext cx="9829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5E4ED4B-2BE6-4C6D-ADA1-9E45941B84F1}"/>
                  </a:ext>
                </a:extLst>
              </p:cNvPr>
              <p:cNvSpPr/>
              <p:nvPr/>
            </p:nvSpPr>
            <p:spPr>
              <a:xfrm>
                <a:off x="4683083" y="2968821"/>
                <a:ext cx="344632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zh-CN" sz="24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KL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(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(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h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)|</m:t>
                      </m:r>
                      <m:d>
                        <m:dPr>
                          <m:begChr m:val="|"/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r>
                                <a:rPr lang="zh-CN" altLang="en-CA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5E4ED4B-2BE6-4C6D-ADA1-9E45941B8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083" y="2968821"/>
                <a:ext cx="3446328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B613D255-AA93-4F22-A9EF-83C466C813DD}"/>
              </a:ext>
            </a:extLst>
          </p:cNvPr>
          <p:cNvGrpSpPr/>
          <p:nvPr/>
        </p:nvGrpSpPr>
        <p:grpSpPr>
          <a:xfrm>
            <a:off x="8549573" y="1158117"/>
            <a:ext cx="2305993" cy="4059993"/>
            <a:chOff x="6838757" y="823820"/>
            <a:chExt cx="2305993" cy="4059993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F412057-71B9-47B1-9C73-1F7357304E24}"/>
                </a:ext>
              </a:extLst>
            </p:cNvPr>
            <p:cNvCxnSpPr>
              <a:cxnSpLocks/>
            </p:cNvCxnSpPr>
            <p:nvPr/>
          </p:nvCxnSpPr>
          <p:spPr>
            <a:xfrm>
              <a:off x="6984750" y="1419045"/>
              <a:ext cx="2160000" cy="0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EF9E489-7006-4223-89DE-11D3A5C5C392}"/>
                </a:ext>
              </a:extLst>
            </p:cNvPr>
            <p:cNvCxnSpPr>
              <a:cxnSpLocks/>
            </p:cNvCxnSpPr>
            <p:nvPr/>
          </p:nvCxnSpPr>
          <p:spPr>
            <a:xfrm>
              <a:off x="6984750" y="4883813"/>
              <a:ext cx="2160000" cy="0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B70AEC55-2B49-400A-A6A9-6B8D12335221}"/>
                </a:ext>
              </a:extLst>
            </p:cNvPr>
            <p:cNvCxnSpPr>
              <a:cxnSpLocks/>
            </p:cNvCxnSpPr>
            <p:nvPr/>
          </p:nvCxnSpPr>
          <p:spPr>
            <a:xfrm>
              <a:off x="7330372" y="1419045"/>
              <a:ext cx="0" cy="346476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546C72C1-CAC2-45BC-B32A-719236408ABA}"/>
                </a:ext>
              </a:extLst>
            </p:cNvPr>
            <p:cNvCxnSpPr>
              <a:cxnSpLocks/>
            </p:cNvCxnSpPr>
            <p:nvPr/>
          </p:nvCxnSpPr>
          <p:spPr>
            <a:xfrm>
              <a:off x="7925223" y="1419045"/>
              <a:ext cx="0" cy="346476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CD62F3B8-0BD7-4021-B825-AB463890DEE8}"/>
                    </a:ext>
                  </a:extLst>
                </p:cNvPr>
                <p:cNvSpPr/>
                <p:nvPr/>
              </p:nvSpPr>
              <p:spPr>
                <a:xfrm>
                  <a:off x="6838757" y="823820"/>
                  <a:ext cx="182800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log</m:t>
                        </m:r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𝑝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(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;</m:t>
                            </m:r>
                            <m:r>
                              <a:rPr lang="zh-CN" altLang="en-CA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𝜃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CD62F3B8-0BD7-4021-B825-AB463890DE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757" y="823820"/>
                  <a:ext cx="182800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333" b="-1710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7247C5A-39D3-486B-9469-40D37462A9D7}"/>
                    </a:ext>
                  </a:extLst>
                </p:cNvPr>
                <p:cNvSpPr/>
                <p:nvPr/>
              </p:nvSpPr>
              <p:spPr>
                <a:xfrm>
                  <a:off x="7940905" y="2866403"/>
                  <a:ext cx="9829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altLang="zh-CN" sz="24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ELBO</m:t>
                        </m:r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7247C5A-39D3-486B-9469-40D37462A9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0905" y="2866403"/>
                  <a:ext cx="9829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arrow-to-the-left-silhouette_32536">
            <a:extLst>
              <a:ext uri="{FF2B5EF4-FFF2-40B4-BE49-F238E27FC236}">
                <a16:creationId xmlns:a16="http://schemas.microsoft.com/office/drawing/2014/main" id="{50D12000-25FE-4880-8CA4-5F8DDC6A577D}"/>
              </a:ext>
            </a:extLst>
          </p:cNvPr>
          <p:cNvSpPr/>
          <p:nvPr/>
        </p:nvSpPr>
        <p:spPr>
          <a:xfrm rot="10800000">
            <a:off x="6181442" y="3656292"/>
            <a:ext cx="448711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7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/>
              <p:nvPr/>
            </p:nvSpPr>
            <p:spPr>
              <a:xfrm>
                <a:off x="242940" y="921525"/>
                <a:ext cx="11802879" cy="3607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zh-CN" sz="24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CA" altLang="zh-CN" sz="24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og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e>
                      </m:d>
                      <m:r>
                        <a:rPr lang="en-CA" altLang="zh-CN" sz="24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, 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|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设计一个交替迭代算法不断地增大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ELBO </a:t>
                </a:r>
                <a:r>
                  <a:rPr lang="zh-CN" altLang="en-US" sz="240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。在每次迭代中：</a:t>
                </a:r>
                <a:endParaRPr lang="en-CA" altLang="zh-CN" sz="2400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)=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d>
                      <m:d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CA" altLang="zh-CN" sz="240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zh-CN" altLang="en-CA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，使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ELBO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等于对数似然函数；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ELBO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，即寻找</a:t>
                </a:r>
                <a14:m>
                  <m:oMath xmlns:m="http://schemas.openxmlformats.org/officeDocument/2006/math">
                    <m:r>
                      <a:rPr lang="zh-CN" altLang="en-CA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𝜃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CA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𝔼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𝑝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log</m:t>
                        </m:r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𝑝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(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,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h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;</m:t>
                            </m:r>
                            <m:r>
                              <a:rPr lang="zh-CN" altLang="en-CA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𝜃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0" y="921525"/>
                <a:ext cx="11802879" cy="3607462"/>
              </a:xfrm>
              <a:prstGeom prst="rect">
                <a:avLst/>
              </a:prstGeom>
              <a:blipFill>
                <a:blip r:embed="rId2"/>
                <a:stretch>
                  <a:fillRect l="-826" b="-5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64CDE71-EB57-48DE-9821-5CBA9B4BE261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34CC996-D840-4954-9A26-CCDF544350C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DD1D5BFE-D12B-4648-8479-0C3ED1A90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777265"/>
                  </p:ext>
                </p:extLst>
              </p:nvPr>
            </p:nvGraphicFramePr>
            <p:xfrm>
              <a:off x="501967" y="1815433"/>
              <a:ext cx="11394254" cy="319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观测量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 </a:t>
                          </a:r>
                          <a:endParaRPr lang="en-CA" sz="2400" b="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(1)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初始化：随机初始化参数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b="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endParaRPr lang="en-US" altLang="zh-CN" sz="2400" b="0" kern="12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(2)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循环步骤</a:t>
                          </a:r>
                          <a:r>
                            <a:rPr lang="en-CA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(3)(4)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直至终止条件满足</a:t>
                          </a:r>
                          <a:endParaRPr lang="en-US" altLang="zh-CN" sz="2400" b="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(3)    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(4)    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 i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argmax</m:t>
                                  </m:r>
                                </m:e>
                                <m:sub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,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h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;</m:t>
                                          </m:r>
                                          <m:r>
                                            <a:rPr lang="zh-CN" altLang="en-CA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(5)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DD1D5BFE-D12B-4648-8479-0C3ED1A90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777265"/>
                  </p:ext>
                </p:extLst>
              </p:nvPr>
            </p:nvGraphicFramePr>
            <p:xfrm>
              <a:off x="501967" y="1815433"/>
              <a:ext cx="11394254" cy="319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382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" t="-5797" r="-214" b="-297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2357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" t="-37726" r="-214" b="-5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84D4EB6-503A-4DFC-94A8-66193981BC25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DF050DD-2334-4F08-8C86-F6A3951F816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AB62F08-B3D5-45ED-A724-8C3242305D77}"/>
              </a:ext>
            </a:extLst>
          </p:cNvPr>
          <p:cNvSpPr txBox="1"/>
          <p:nvPr/>
        </p:nvSpPr>
        <p:spPr>
          <a:xfrm>
            <a:off x="501967" y="1292712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>
                <a:latin typeface="Cambria Math" panose="02040503050406030204" pitchFamily="18" charset="0"/>
                <a:ea typeface="Microsoft YaHei" panose="020B0503020204020204" pitchFamily="34" charset="-122"/>
              </a:rPr>
              <a:t>EM</a:t>
            </a:r>
            <a:r>
              <a:rPr lang="zh-CN" altLang="en-US" sz="2400" dirty="0">
                <a:latin typeface="Cambria Math" panose="02040503050406030204" pitchFamily="18" charset="0"/>
                <a:ea typeface="Microsoft YaHei" panose="020B0503020204020204" pitchFamily="34" charset="-122"/>
              </a:rPr>
              <a:t>算法伪代码</a:t>
            </a:r>
            <a:endParaRPr lang="en-CA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842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/>
              <p:nvPr/>
            </p:nvSpPr>
            <p:spPr>
              <a:xfrm>
                <a:off x="238576" y="923452"/>
                <a:ext cx="11447351" cy="4523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训练数据为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3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CA" altLang="zh-CN" sz="23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CA" altLang="zh-CN" sz="2300" b="0" i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CA" altLang="zh-CN" sz="23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CA" altLang="zh-CN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CA" altLang="zh-CN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CA" altLang="zh-CN" sz="23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altLang="zh-CN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簇的个数为</a:t>
                </a:r>
                <a:r>
                  <a:rPr lang="en-CA" altLang="zh-CN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，簇的标签本别为</a:t>
                </a:r>
                <a:r>
                  <a:rPr lang="en-CA" altLang="zh-CN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</a:t>
                </a:r>
                <a:r>
                  <a:rPr lang="zh-CN" altLang="en-US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CA" altLang="zh-CN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，令变量</a:t>
                </a:r>
                <a14:m>
                  <m:oMath xmlns:m="http://schemas.openxmlformats.org/officeDocument/2006/math">
                    <m:r>
                      <a:rPr lang="en-CA" altLang="zh-CN" sz="23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𝐻</m:t>
                    </m:r>
                  </m:oMath>
                </a14:m>
                <a:r>
                  <a:rPr lang="zh-CN" altLang="en-US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表示簇的类别，为</a:t>
                </a:r>
                <a:r>
                  <a:rPr lang="en-CA" altLang="zh-CN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EM</a:t>
                </a:r>
                <a:r>
                  <a:rPr lang="zh-CN" altLang="en-US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算法中的隐变量：</a:t>
                </a:r>
                <a:endParaRPr lang="en-CA" altLang="zh-CN" sz="23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altLang="zh-CN" sz="23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d>
                      <m:dPr>
                        <m:ctrlPr>
                          <a:rPr lang="en-CA" altLang="zh-CN" sz="23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CA" altLang="zh-CN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𝐻</m:t>
                        </m:r>
                        <m:r>
                          <a:rPr lang="en-CA" altLang="zh-CN" sz="23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=1</m:t>
                        </m:r>
                      </m:e>
                    </m:d>
                    <m:r>
                      <a:rPr lang="en-CA" altLang="zh-CN" sz="23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CA" altLang="zh-CN" sz="23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</m:oMath>
                </a14:m>
                <a:r>
                  <a:rPr lang="en-CA" altLang="zh-CN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    </a:t>
                </a:r>
                <a14:m>
                  <m:oMath xmlns:m="http://schemas.openxmlformats.org/officeDocument/2006/math">
                    <m:r>
                      <a:rPr lang="en-CA" altLang="zh-CN" sz="23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d>
                      <m:dPr>
                        <m:ctrlPr>
                          <a:rPr lang="en-CA" altLang="zh-CN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CA" altLang="zh-CN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𝐻</m:t>
                        </m:r>
                        <m:r>
                          <a:rPr lang="en-CA" altLang="zh-CN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=0</m:t>
                        </m:r>
                      </m:e>
                    </m:d>
                    <m:r>
                      <a:rPr lang="en-CA" altLang="zh-CN" sz="23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CA" altLang="zh-CN" sz="23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1−</m:t>
                    </m:r>
                    <m:r>
                      <a:rPr lang="en-CA" altLang="zh-CN" sz="23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</m:oMath>
                </a14:m>
                <a:endParaRPr lang="en-CA" altLang="zh-CN" sz="23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每个簇内的样本都服从高斯分布，有</a:t>
                </a:r>
                <a:endParaRPr lang="en-CA" altLang="zh-CN" sz="23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altLang="zh-CN" sz="23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3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CA" altLang="zh-CN" sz="23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e>
                      </m:d>
                      <m:r>
                        <a:rPr lang="en-CA" altLang="zh-CN" sz="23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zh-CN" altLang="en-CA" sz="23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CA" altLang="zh-CN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CA" altLang="zh-CN" sz="23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altLang="zh-CN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CA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altLang="zh-CN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altLang="zh-CN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CA" altLang="zh-CN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CA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CA" altLang="zh-CN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CA" altLang="zh-CN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3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altLang="zh-CN" sz="23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lang="zh-CN" altLang="en-CA" sz="23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3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altLang="zh-CN" sz="23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3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3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CA" altLang="zh-CN" sz="23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CA" sz="23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3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altLang="zh-CN" sz="23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en-CA" altLang="zh-CN" sz="23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altLang="zh-CN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altLang="zh-CN" sz="23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</m:t>
                          </m:r>
                        </m:e>
                      </m:d>
                      <m:r>
                        <a:rPr lang="en-CA" altLang="zh-CN" sz="23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zh-CN" altLang="en-CA" sz="23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CA" altLang="zh-CN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lang="en-CA" altLang="zh-CN" sz="23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altLang="zh-CN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CA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altLang="zh-CN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altLang="zh-CN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CA" altLang="zh-CN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CA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CA" altLang="zh-CN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CA" altLang="zh-CN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3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altLang="zh-CN" sz="23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lang="zh-CN" altLang="en-CA" sz="23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CA" altLang="zh-CN" sz="23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3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altLang="zh-CN" sz="23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3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3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altLang="zh-CN" sz="23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CA" altLang="zh-CN" sz="23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CA" sz="23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altLang="zh-CN" sz="23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en-CA" altLang="zh-CN" sz="23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参数为 </a:t>
                </a:r>
                <a14:m>
                  <m:oMath xmlns:m="http://schemas.openxmlformats.org/officeDocument/2006/math">
                    <m:r>
                      <a:rPr lang="zh-CN" altLang="en-US" sz="23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𝜃</m:t>
                    </m:r>
                    <m:r>
                      <a:rPr lang="en-CA" altLang="zh-CN" sz="23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US" altLang="zh-CN" sz="23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{</m:t>
                    </m:r>
                    <m:r>
                      <a:rPr lang="en-CA" altLang="zh-CN" sz="23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CA" altLang="zh-CN" sz="23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CA" altLang="zh-CN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CA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altLang="zh-CN" sz="2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altLang="zh-CN" sz="23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CA" altLang="zh-CN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CA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altLang="zh-CN" sz="2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CA" altLang="zh-CN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altLang="zh-CN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altLang="zh-CN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CA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altLang="zh-CN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altLang="zh-CN" sz="23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CA" altLang="zh-CN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CA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altLang="zh-CN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altLang="zh-CN" sz="2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3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}</m:t>
                    </m:r>
                  </m:oMath>
                </a14:m>
                <a:endParaRPr lang="en-CA" altLang="zh-CN" sz="23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76" y="923452"/>
                <a:ext cx="11447351" cy="4523290"/>
              </a:xfrm>
              <a:prstGeom prst="rect">
                <a:avLst/>
              </a:prstGeom>
              <a:blipFill>
                <a:blip r:embed="rId2"/>
                <a:stretch>
                  <a:fillRect l="-639" t="-943" r="-3301" b="-21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CA97844E-21EE-4654-916B-664B2D9C6D5E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77FAE1D-B563-45C6-8999-CA1CF30F8A3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37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4A07E297-C409-4FEC-9D5E-48F5E4EA20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37741"/>
                  </p:ext>
                </p:extLst>
              </p:nvPr>
            </p:nvGraphicFramePr>
            <p:xfrm>
              <a:off x="501967" y="1815433"/>
              <a:ext cx="11394254" cy="319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观测量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 </a:t>
                          </a:r>
                          <a:endParaRPr lang="en-CA" sz="2400" b="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(1)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初始化：随机初始化参数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b="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endParaRPr lang="en-US" altLang="zh-CN" sz="2400" b="0" kern="12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(2)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循环步骤</a:t>
                          </a:r>
                          <a:r>
                            <a:rPr lang="en-CA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(3)(4)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直至终止条件满足</a:t>
                          </a:r>
                          <a:endParaRPr lang="en-US" altLang="zh-CN" sz="2400" b="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(3)    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(4)    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 i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argmax</m:t>
                                  </m:r>
                                </m:e>
                                <m:sub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,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h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;</m:t>
                                          </m:r>
                                          <m:r>
                                            <a:rPr lang="zh-CN" altLang="en-CA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(5)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4A07E297-C409-4FEC-9D5E-48F5E4EA20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37741"/>
                  </p:ext>
                </p:extLst>
              </p:nvPr>
            </p:nvGraphicFramePr>
            <p:xfrm>
              <a:off x="501967" y="1815433"/>
              <a:ext cx="11394254" cy="319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382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" t="-5797" r="-214" b="-297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2357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" t="-37726" r="-214" b="-5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E28907EB-716E-4B34-ACF5-76C42CF039DD}"/>
              </a:ext>
            </a:extLst>
          </p:cNvPr>
          <p:cNvSpPr/>
          <p:nvPr/>
        </p:nvSpPr>
        <p:spPr>
          <a:xfrm>
            <a:off x="1915085" y="3593925"/>
            <a:ext cx="2235574" cy="482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52BE94-0044-4A9C-B201-2B31E8428B43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8010075-196C-470A-ACB8-35070469315C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DE456C0-D0C0-4F2D-AF12-563F350DA803}"/>
              </a:ext>
            </a:extLst>
          </p:cNvPr>
          <p:cNvSpPr txBox="1"/>
          <p:nvPr/>
        </p:nvSpPr>
        <p:spPr>
          <a:xfrm>
            <a:off x="501967" y="1292712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>
                <a:latin typeface="Cambria Math" panose="02040503050406030204" pitchFamily="18" charset="0"/>
                <a:ea typeface="Microsoft YaHei" panose="020B0503020204020204" pitchFamily="34" charset="-122"/>
              </a:rPr>
              <a:t>EM</a:t>
            </a:r>
            <a:r>
              <a:rPr lang="zh-CN" altLang="en-US" sz="2400" dirty="0">
                <a:latin typeface="Cambria Math" panose="02040503050406030204" pitchFamily="18" charset="0"/>
                <a:ea typeface="Microsoft YaHei" panose="020B0503020204020204" pitchFamily="34" charset="-122"/>
              </a:rPr>
              <a:t>算法伪代码</a:t>
            </a:r>
            <a:endParaRPr lang="en-CA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149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/>
              <p:nvPr/>
            </p:nvSpPr>
            <p:spPr>
              <a:xfrm>
                <a:off x="234671" y="927332"/>
                <a:ext cx="11957329" cy="5744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初始化的参数为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</m:acc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{</m:t>
                    </m:r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𝑞</m:t>
                        </m:r>
                      </m:e>
                    </m:acc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lang="zh-CN" altLang="en-CA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zh-CN" altLang="en-CA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sSubSup>
                      <m:sSubSupPr>
                        <m:ctrlP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zh-CN" altLang="en-CA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zh-CN" altLang="en-CA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sSubSup>
                      <m:sSubSupPr>
                        <m:ctrlP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zh-CN" altLang="en-CA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}</m:t>
                    </m:r>
                  </m:oMath>
                </a14:m>
                <a:endParaRPr lang="en-CA" altLang="zh-CN" sz="24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隐变量的后验概率为</a:t>
                </a:r>
                <a:endParaRPr lang="en-CA" altLang="zh-CN" sz="2400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altLang="zh-CN" sz="24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zh-CN" altLang="en-CA" sz="240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=0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=0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=0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  <m:r>
                            <a:rPr lang="zh-CN" alt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CA" altLang="zh-CN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altLang="zh-CN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CA" altLang="zh-CN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CA" altLang="zh-CN" sz="2400" b="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zh-CN" altLang="en-CA" sz="240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zh-CN" alt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endParaRPr lang="en-CA" altLang="zh-CN" sz="24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zh-CN" altLang="en-CA" sz="240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  <m:r>
                            <a:rPr lang="zh-CN" alt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𝑞</m:t>
                          </m:r>
                          <m:r>
                            <a:rPr lang="zh-CN" alt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CA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  <m:r>
                            <a:rPr lang="zh-CN" alt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CA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zh-CN" altLang="en-CA" sz="240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zh-CN" alt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CA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acc>
                            <m:accPr>
                              <m:chr m:val="̂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zh-CN" alt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CA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  <m:r>
                            <a:rPr lang="zh-CN" alt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CA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71" y="927332"/>
                <a:ext cx="11957329" cy="5744521"/>
              </a:xfrm>
              <a:prstGeom prst="rect">
                <a:avLst/>
              </a:prstGeom>
              <a:blipFill>
                <a:blip r:embed="rId2"/>
                <a:stretch>
                  <a:fillRect l="-663" t="-5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-to-the-left-silhouette_32536">
            <a:extLst>
              <a:ext uri="{FF2B5EF4-FFF2-40B4-BE49-F238E27FC236}">
                <a16:creationId xmlns:a16="http://schemas.microsoft.com/office/drawing/2014/main" id="{49F5ADCF-7A0C-4C86-BCA2-47032CB3FF49}"/>
              </a:ext>
            </a:extLst>
          </p:cNvPr>
          <p:cNvSpPr/>
          <p:nvPr/>
        </p:nvSpPr>
        <p:spPr>
          <a:xfrm rot="16200000">
            <a:off x="5355949" y="3822972"/>
            <a:ext cx="448711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5114D94-CC59-431C-A151-59DDC9DB9979}"/>
              </a:ext>
            </a:extLst>
          </p:cNvPr>
          <p:cNvSpPr/>
          <p:nvPr/>
        </p:nvSpPr>
        <p:spPr>
          <a:xfrm rot="10800000">
            <a:off x="8036082" y="4615419"/>
            <a:ext cx="364968" cy="1771650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4352A3D-3F31-4554-A7AF-38ECFE84534B}"/>
                  </a:ext>
                </a:extLst>
              </p:cNvPr>
              <p:cNvSpPr txBox="1"/>
              <p:nvPr/>
            </p:nvSpPr>
            <p:spPr>
              <a:xfrm>
                <a:off x="8690198" y="5265092"/>
                <a:ext cx="17829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4352A3D-3F31-4554-A7AF-38ECFE845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198" y="5265092"/>
                <a:ext cx="1782924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26A83DC-7F27-4494-B184-E1B0B9F950A5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04B552E-E19A-4417-9AB5-651980695445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139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A57AB73-0996-4AB0-8BCD-DB5C854CF4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8557254"/>
                  </p:ext>
                </p:extLst>
              </p:nvPr>
            </p:nvGraphicFramePr>
            <p:xfrm>
              <a:off x="501967" y="1815433"/>
              <a:ext cx="11394254" cy="319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观测量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 </a:t>
                          </a:r>
                          <a:endParaRPr lang="en-CA" sz="2400" b="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(1)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初始化：随机初始化参数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b="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endParaRPr lang="en-US" altLang="zh-CN" sz="2400" b="0" kern="12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(2)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循环步骤</a:t>
                          </a:r>
                          <a:r>
                            <a:rPr lang="en-CA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(3)(4)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直至终止条件满足</a:t>
                          </a:r>
                          <a:endParaRPr lang="en-US" altLang="zh-CN" sz="2400" b="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(3)    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(4)    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 i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argmax</m:t>
                                  </m:r>
                                </m:e>
                                <m:sub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,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h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;</m:t>
                                          </m:r>
                                          <m:r>
                                            <a:rPr lang="zh-CN" altLang="en-CA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(5)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A57AB73-0996-4AB0-8BCD-DB5C854CF4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8557254"/>
                  </p:ext>
                </p:extLst>
              </p:nvPr>
            </p:nvGraphicFramePr>
            <p:xfrm>
              <a:off x="501967" y="1815433"/>
              <a:ext cx="11394254" cy="319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382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" t="-5797" r="-214" b="-297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2357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" t="-37726" r="-214" b="-5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F836C14-E755-44E3-A2B9-E57618362A63}"/>
              </a:ext>
            </a:extLst>
          </p:cNvPr>
          <p:cNvSpPr txBox="1"/>
          <p:nvPr/>
        </p:nvSpPr>
        <p:spPr>
          <a:xfrm>
            <a:off x="501967" y="1292712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>
                <a:latin typeface="Cambria Math" panose="02040503050406030204" pitchFamily="18" charset="0"/>
                <a:ea typeface="Microsoft YaHei" panose="020B0503020204020204" pitchFamily="34" charset="-122"/>
              </a:rPr>
              <a:t>EM</a:t>
            </a:r>
            <a:r>
              <a:rPr lang="zh-CN" altLang="en-US" sz="2400" dirty="0">
                <a:latin typeface="Cambria Math" panose="02040503050406030204" pitchFamily="18" charset="0"/>
                <a:ea typeface="Microsoft YaHei" panose="020B0503020204020204" pitchFamily="34" charset="-122"/>
              </a:rPr>
              <a:t>算法伪代码</a:t>
            </a:r>
            <a:endParaRPr lang="en-CA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8907EB-716E-4B34-ACF5-76C42CF039DD}"/>
              </a:ext>
            </a:extLst>
          </p:cNvPr>
          <p:cNvSpPr/>
          <p:nvPr/>
        </p:nvSpPr>
        <p:spPr>
          <a:xfrm>
            <a:off x="1915084" y="4053727"/>
            <a:ext cx="4485715" cy="527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D75350-26FC-4394-AF1C-915495946209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33227CB-A046-40D7-A31F-486E64217264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52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ea typeface="微软雅黑" panose="020B0503020204020204" pitchFamily="34" charset="-122"/>
              </a:rPr>
              <a:t>目录</a:t>
            </a:r>
            <a:endParaRPr lang="en-US" altLang="zh-CN" sz="3200" b="1" dirty="0">
              <a:solidFill>
                <a:srgbClr val="0A05D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3983" y="1383181"/>
            <a:ext cx="11301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高斯混合模型介绍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高斯混合模型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40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/>
              <p:nvPr/>
            </p:nvSpPr>
            <p:spPr>
              <a:xfrm>
                <a:off x="80162" y="847815"/>
                <a:ext cx="12003683" cy="593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kern="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隐变量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i="1" ker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CA" altLang="zh-CN" sz="2400" i="1" ker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与观测量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CA" altLang="zh-CN" sz="2400" i="1" ker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CA" altLang="zh-CN" sz="2400" i="1" ker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的联合概率</a:t>
                </a:r>
                <a:r>
                  <a:rPr lang="zh-CN" altLang="en-US" sz="240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：</a:t>
                </a:r>
                <a:endParaRPr lang="en-CA" altLang="zh-CN" sz="2400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=0)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=0;</m:t>
                          </m:r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=(1−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𝑞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</m:t>
                      </m:r>
                      <m:r>
                        <a:rPr lang="zh-CN" altLang="en-CA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CA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altLang="zh-CN" sz="2400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=1)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𝐻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=1;</m:t>
                          </m:r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𝑞</m:t>
                      </m:r>
                      <m:r>
                        <a:rPr lang="zh-CN" altLang="en-CA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CA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altLang="zh-CN" sz="2400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上述两个表达式可以合并写为</a:t>
                </a:r>
                <a:endParaRPr lang="en-CA" altLang="zh-CN" sz="2400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sz="24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  <m:r>
                                <a:rPr lang="zh-CN" alt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(1−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a:rPr lang="zh-CN" alt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所有样本对应的联合概率为</a:t>
                </a:r>
                <a:endParaRPr lang="en-CA" altLang="zh-CN" sz="2400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altLang="zh-CN" sz="24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}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CA" altLang="zh-CN" sz="24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r>
                                <a:rPr lang="zh-CN" altLang="en-CA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  <m:r>
                                <a:rPr lang="zh-CN" alt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(1−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a:rPr lang="zh-CN" alt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所有样本对应的对数联合概率为</a:t>
                </a:r>
                <a:endParaRPr lang="en-CA" altLang="zh-CN" sz="24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zh-CN" sz="19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log</m:t>
                      </m:r>
                      <m:d>
                        <m:dPr>
                          <m:ctrlPr>
                            <a:rPr lang="en-CA" altLang="zh-CN" sz="19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19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{</m:t>
                                  </m:r>
                                  <m:sSub>
                                    <m:sSubPr>
                                      <m:ctrlPr>
                                        <a:rPr lang="en-US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1900" b="0" i="1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}</m:t>
                                  </m:r>
                                </m:e>
                                <m: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r>
                                <a:rPr lang="zh-CN" altLang="en-CA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CA" altLang="zh-CN" sz="19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altLang="zh-CN" sz="19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19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19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19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altLang="zh-CN" sz="19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19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19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19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19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CA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𝒩</m:t>
                                      </m:r>
                                      <m:d>
                                        <m:dPr>
                                          <m:ctrlPr>
                                            <a:rPr lang="en-CA" altLang="zh-CN" sz="19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9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19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19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19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19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altLang="zh-CN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CA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altLang="zh-CN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altLang="zh-CN" sz="1900" i="1" dirty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19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1900" b="0" i="1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CA" altLang="zh-CN" sz="19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19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CA" altLang="zh-CN" sz="19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+(</m:t>
                              </m:r>
                              <m:r>
                                <a:rPr lang="en-CA" altLang="zh-CN" sz="19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19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19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19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⁡(</m:t>
                              </m:r>
                              <m:r>
                                <a:rPr lang="zh-CN" altLang="en-CA" sz="19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CA" altLang="zh-CN" sz="19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CA" altLang="zh-CN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altLang="zh-CN" sz="19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CA" altLang="zh-CN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CA" altLang="zh-CN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CA" altLang="zh-CN" sz="1900" i="1" dirty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19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" y="847815"/>
                <a:ext cx="12003683" cy="5931945"/>
              </a:xfrm>
              <a:prstGeom prst="rect">
                <a:avLst/>
              </a:prstGeom>
              <a:blipFill>
                <a:blip r:embed="rId2"/>
                <a:stretch>
                  <a:fillRect l="-660" t="-8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0D15F66-D68F-4B0D-B2C6-4B5564E87684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913DCF4-5961-4D68-B2B2-7D94634B9C28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520BDCF8-1FAD-4788-95CB-450C2D65CA16}"/>
                  </a:ext>
                </a:extLst>
              </p:cNvPr>
              <p:cNvSpPr/>
              <p:nvPr/>
            </p:nvSpPr>
            <p:spPr>
              <a:xfrm>
                <a:off x="8835560" y="158940"/>
                <a:ext cx="3304271" cy="914209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520BDCF8-1FAD-4788-95CB-450C2D65C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560" y="158940"/>
                <a:ext cx="3304271" cy="9142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686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/>
              <p:nvPr/>
            </p:nvSpPr>
            <p:spPr>
              <a:xfrm>
                <a:off x="108155" y="928181"/>
                <a:ext cx="12083845" cy="5270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zh-CN" sz="19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log</m:t>
                      </m:r>
                      <m:d>
                        <m:dPr>
                          <m:ctrlPr>
                            <a:rPr lang="en-CA" altLang="zh-CN" sz="19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19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{</m:t>
                                  </m:r>
                                  <m:sSub>
                                    <m:sSubPr>
                                      <m:ctrlPr>
                                        <a:rPr lang="en-US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1900" b="0" i="1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}</m:t>
                                  </m:r>
                                </m:e>
                                <m: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r>
                                <a:rPr lang="zh-CN" altLang="en-CA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CA" altLang="zh-CN" sz="19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altLang="zh-CN" sz="19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19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19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19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19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19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CA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𝒩</m:t>
                                      </m:r>
                                      <m:d>
                                        <m:dPr>
                                          <m:ctrlPr>
                                            <a:rPr lang="en-CA" altLang="zh-CN" sz="19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9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19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19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19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19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altLang="zh-CN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CA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altLang="zh-CN" sz="19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altLang="zh-CN" sz="1900" i="1" dirty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19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CA" altLang="zh-CN" sz="19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19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CA" altLang="zh-CN" sz="19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+(</m:t>
                              </m:r>
                              <m:r>
                                <a:rPr lang="en-CA" altLang="zh-CN" sz="19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19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19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⁡(</m:t>
                              </m:r>
                              <m:r>
                                <a:rPr lang="zh-CN" altLang="en-CA" sz="19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CA" altLang="zh-CN" sz="19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19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19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CA" altLang="zh-CN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altLang="zh-CN" sz="19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CA" altLang="zh-CN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CA" altLang="zh-CN" sz="19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CA" altLang="zh-CN" sz="19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CA" altLang="zh-CN" sz="1900" i="1" dirty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19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CA" altLang="zh-CN" sz="20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0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{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000" b="0" i="1" smtClean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0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0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0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}</m:t>
                                      </m:r>
                                    </m:e>
                                    <m:sub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CA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𝔼</m:t>
                                  </m:r>
                                  <m:r>
                                    <a:rPr lang="en-CA" altLang="zh-CN" sz="20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 </m:t>
                                  </m:r>
                                  <m:r>
                                    <a:rPr lang="en-CA" altLang="zh-CN" sz="20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[</m:t>
                                  </m:r>
                                  <m:r>
                                    <a:rPr lang="en-CA" altLang="zh-CN" sz="20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0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]</m:t>
                              </m:r>
                              <m:func>
                                <m:funcPr>
                                  <m:ctrlP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0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𝔼</m:t>
                                  </m:r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[</m:t>
                                  </m:r>
                                  <m:r>
                                    <a:rPr lang="en-CA" altLang="zh-CN" sz="20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]</m:t>
                              </m:r>
                              <m:func>
                                <m:funcPr>
                                  <m:ctrlPr>
                                    <a:rPr lang="en-CA" altLang="zh-CN" sz="200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0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CA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𝒩</m:t>
                                      </m:r>
                                      <m:d>
                                        <m:dPr>
                                          <m:ctrlPr>
                                            <a:rPr lang="en-CA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0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0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0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CA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altLang="zh-CN" sz="2000" i="1" dirty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𝔼</m:t>
                                      </m:r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[</m:t>
                                      </m:r>
                                      <m:r>
                                        <a:rPr lang="en-CA" altLang="zh-CN" sz="2000" b="0" i="1" smtClean="0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]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CA" altLang="zh-CN" sz="20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0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CA" altLang="zh-CN" sz="20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+(</m:t>
                              </m:r>
                              <m:r>
                                <a:rPr lang="en-CA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𝔼</m:t>
                                  </m:r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[</m:t>
                                  </m:r>
                                  <m:r>
                                    <a:rPr lang="en-CA" altLang="zh-CN" sz="20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]</m:t>
                              </m:r>
                              <m:r>
                                <a:rPr lang="en-CA" altLang="zh-CN" sz="20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0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⁡(</m:t>
                              </m:r>
                              <m:r>
                                <a:rPr lang="zh-CN" altLang="en-CA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CA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CA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CA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CA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CA" altLang="zh-CN" sz="2000" i="1" dirty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0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0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altLang="zh-CN" sz="20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0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CA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𝒩</m:t>
                                      </m:r>
                                      <m:d>
                                        <m:dPr>
                                          <m:ctrlPr>
                                            <a:rPr lang="en-CA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0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0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0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CA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altLang="zh-CN" sz="2000" i="1" dirty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0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CA" altLang="zh-CN" sz="20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𝑖</m:t>
                                      </m:r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CA" altLang="zh-CN" sz="20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0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CA" altLang="zh-CN" sz="20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+(</m:t>
                              </m:r>
                              <m:r>
                                <a:rPr lang="en-CA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CA" altLang="zh-CN" sz="20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sz="20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0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⁡(</m:t>
                              </m:r>
                              <m:r>
                                <a:rPr lang="zh-CN" altLang="en-CA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CA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0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0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CA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CA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CA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CA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CA" altLang="zh-CN" sz="2000" i="1" dirty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0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928181"/>
                <a:ext cx="12083845" cy="52702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8B9B5C8B-1CCE-4DC3-8F04-D8A2F3C2EB3D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9ABBC61-94CE-447A-A99A-D7BBDFB0807E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B4C0EA79-2270-4566-99C6-89D4DBAA4506}"/>
                  </a:ext>
                </a:extLst>
              </p:cNvPr>
              <p:cNvSpPr/>
              <p:nvPr/>
            </p:nvSpPr>
            <p:spPr>
              <a:xfrm>
                <a:off x="8835560" y="158940"/>
                <a:ext cx="3304271" cy="914209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B4C0EA79-2270-4566-99C6-89D4DBAA4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560" y="158940"/>
                <a:ext cx="3304271" cy="9142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40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/>
              <p:nvPr/>
            </p:nvSpPr>
            <p:spPr>
              <a:xfrm>
                <a:off x="159901" y="925341"/>
                <a:ext cx="12032100" cy="5183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zh-CN" sz="22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log</m:t>
                      </m:r>
                      <m:d>
                        <m:dPr>
                          <m:ctrlP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CA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CA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CA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en-CA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unc>
                        <m:funcPr>
                          <m:ctrlP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altLang="zh-CN" sz="2200" b="0" i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zh-CN" altLang="en-CA" sz="22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</m:rad>
                            </m:e>
                          </m:d>
                        </m:e>
                      </m:func>
                      <m:r>
                        <a:rPr lang="en-CA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unc>
                        <m:funcPr>
                          <m:ctrlP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altLang="zh-CN" sz="2200" b="0" i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CA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(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CA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zh-CN" sz="220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log</m:t>
                      </m:r>
                      <m:d>
                        <m:d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CA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CA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CA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=−</m:t>
                      </m:r>
                      <m:func>
                        <m:func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altLang="zh-CN" sz="22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</m:rad>
                            </m:e>
                          </m:d>
                        </m:e>
                      </m:func>
                      <m:r>
                        <a:rPr lang="en-CA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unc>
                        <m:func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altLang="zh-CN" sz="22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CA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(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CA" altLang="zh-CN" sz="2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CA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2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{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200" b="0" i="1" smtClean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}</m:t>
                                      </m:r>
                                    </m:e>
                                    <m: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𝒩</m:t>
                                      </m:r>
                                      <m:d>
                                        <m:dPr>
                                          <m:ctrlPr>
                                            <a:rPr lang="en-CA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CA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CA" altLang="zh-CN" sz="22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𝑖</m:t>
                                      </m:r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+(</m:t>
                              </m:r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⁡(</m:t>
                              </m:r>
                              <m:r>
                                <a:rPr lang="zh-CN" altLang="en-CA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CA" altLang="zh-CN" sz="2200" i="1" dirty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∝</m:t>
                      </m:r>
                      <m:nary>
                        <m:naryPr>
                          <m:chr m:val="∑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CA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b="0" i="1" smtClean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CA" altLang="zh-CN" sz="2200" b="0" i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CA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b="0" i="1" smtClean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CA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1" y="925341"/>
                <a:ext cx="12032100" cy="51834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9D55E674-4267-440F-B811-CD570E4A2980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A702417-F908-4FA2-9C0A-8A5D71ED7559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11E25D48-30B4-4BCB-A0D0-9A065FC12F22}"/>
                  </a:ext>
                </a:extLst>
              </p:cNvPr>
              <p:cNvSpPr/>
              <p:nvPr/>
            </p:nvSpPr>
            <p:spPr>
              <a:xfrm>
                <a:off x="8835560" y="158940"/>
                <a:ext cx="3304271" cy="914209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11E25D48-30B4-4BCB-A0D0-9A065FC12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560" y="158940"/>
                <a:ext cx="3304271" cy="9142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41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/>
              <p:nvPr/>
            </p:nvSpPr>
            <p:spPr>
              <a:xfrm>
                <a:off x="80163" y="852176"/>
                <a:ext cx="12111838" cy="543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2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{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200" b="0" i="1" smtClean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}</m:t>
                                      </m:r>
                                    </m:e>
                                    <m: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∝</m:t>
                      </m:r>
                      <m:nary>
                        <m:naryPr>
                          <m:chr m:val="∑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CA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b="0" i="1" smtClean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CA" altLang="zh-CN" sz="22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𝑖</m:t>
                                      </m:r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CA" altLang="zh-CN" sz="2200" b="0" i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CA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b="0" i="1" smtClean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altLang="zh-CN" sz="22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CA" sz="22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{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b="0" i="1" smtClean="0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}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CA" altLang="zh-CN" sz="22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𝑞</m:t>
                          </m:r>
                        </m:den>
                      </m:f>
                      <m:r>
                        <a:rPr lang="en-CA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𝑖</m:t>
                                      </m:r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den>
                              </m:f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𝑖</m:t>
                                      </m:r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1−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den>
                              </m:f>
                            </m:e>
                          </m:d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</m:t>
                          </m:r>
                        </m:e>
                      </m:nary>
                      <m:r>
                        <a:rPr lang="en-CA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0            </m:t>
                      </m:r>
                      <m:r>
                        <a:rPr lang="en-CA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𝑞</m:t>
                      </m:r>
                      <m:r>
                        <a:rPr lang="en-CA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</m:t>
                                  </m:r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CA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{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b="0" i="1" smtClean="0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}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CA" altLang="zh-CN" sz="22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CA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</m:e>
                        <m:sub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CA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CA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CA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             </m:t>
                      </m:r>
                      <m:sSub>
                        <m:sSubPr>
                          <m:ctrlPr>
                            <a:rPr lang="en-CA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CA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{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b="0" i="1" smtClean="0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}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CA" altLang="zh-CN" sz="22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CA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altLang="zh-CN" sz="2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CA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</m:e>
                        <m:sub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CA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altLang="zh-CN" sz="2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CA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CA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en-CA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lang="en-CA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CA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3" y="852176"/>
                <a:ext cx="12111838" cy="5435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-to-the-left-silhouette_32536">
            <a:extLst>
              <a:ext uri="{FF2B5EF4-FFF2-40B4-BE49-F238E27FC236}">
                <a16:creationId xmlns:a16="http://schemas.microsoft.com/office/drawing/2014/main" id="{4A3F7FC4-23D7-4B46-82EC-A176688735A5}"/>
              </a:ext>
            </a:extLst>
          </p:cNvPr>
          <p:cNvSpPr/>
          <p:nvPr/>
        </p:nvSpPr>
        <p:spPr>
          <a:xfrm rot="10800000">
            <a:off x="6403554" y="3017966"/>
            <a:ext cx="448711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-to-the-left-silhouette_32536">
            <a:extLst>
              <a:ext uri="{FF2B5EF4-FFF2-40B4-BE49-F238E27FC236}">
                <a16:creationId xmlns:a16="http://schemas.microsoft.com/office/drawing/2014/main" id="{6AE3F983-E0D6-4427-A1FF-52BD06603AC3}"/>
              </a:ext>
            </a:extLst>
          </p:cNvPr>
          <p:cNvSpPr/>
          <p:nvPr/>
        </p:nvSpPr>
        <p:spPr>
          <a:xfrm rot="10800000">
            <a:off x="6403554" y="4202470"/>
            <a:ext cx="448711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-to-the-left-silhouette_32536">
            <a:extLst>
              <a:ext uri="{FF2B5EF4-FFF2-40B4-BE49-F238E27FC236}">
                <a16:creationId xmlns:a16="http://schemas.microsoft.com/office/drawing/2014/main" id="{215345C2-E042-4475-B6EA-007AB4D4C835}"/>
              </a:ext>
            </a:extLst>
          </p:cNvPr>
          <p:cNvSpPr/>
          <p:nvPr/>
        </p:nvSpPr>
        <p:spPr>
          <a:xfrm rot="10800000">
            <a:off x="6403554" y="5431800"/>
            <a:ext cx="448711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C03C031-3A34-43FE-894E-03DD1FE21FF3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B1D5C2B-CF9E-4636-90A1-6B99D152A084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E1B268D9-4F0A-462D-9485-DF440B920A09}"/>
                  </a:ext>
                </a:extLst>
              </p:cNvPr>
              <p:cNvSpPr/>
              <p:nvPr/>
            </p:nvSpPr>
            <p:spPr>
              <a:xfrm>
                <a:off x="8835560" y="158940"/>
                <a:ext cx="3304271" cy="914209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E1B268D9-4F0A-462D-9485-DF440B920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560" y="158940"/>
                <a:ext cx="3304271" cy="9142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183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/>
              <p:nvPr/>
            </p:nvSpPr>
            <p:spPr>
              <a:xfrm>
                <a:off x="108155" y="1342752"/>
                <a:ext cx="12385265" cy="464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2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{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}</m:t>
                                      </m:r>
                                    </m:e>
                                    <m: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∝</m:t>
                      </m:r>
                      <m:nary>
                        <m:naryPr>
                          <m:chr m:val="∑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CA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b="0" i="1" smtClean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CA" altLang="zh-CN" sz="22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𝑖</m:t>
                                      </m:r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CA" altLang="zh-CN" sz="2200" b="0" i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2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CA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b="0" i="1" smtClean="0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CA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altLang="zh-CN" sz="2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{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b="0" i="1" smtClean="0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}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CA" altLang="zh-CN" sz="22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CA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en-CA" altLang="zh-CN" sz="22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CA" altLang="zh-CN" sz="22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CA" sz="22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CA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altLang="zh-CN" sz="22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</m:e>
                        <m:sub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CA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CA" altLang="zh-CN" sz="2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CA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  </m:t>
                      </m:r>
                      <m:sSubSup>
                        <m:sSubSupPr>
                          <m:ctrlPr>
                            <a:rPr lang="en-CA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CA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altLang="zh-CN" sz="220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 altLang="zh-CN" sz="22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{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b="0" i="1" smtClean="0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altLang="zh-CN" sz="22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}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2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;</m:t>
                                      </m:r>
                                      <m:r>
                                        <a:rPr lang="zh-CN" altLang="en-CA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CA" altLang="zh-CN" sz="22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CA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CA" altLang="zh-CN" sz="22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=−</m:t>
                      </m:r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CA" sz="22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CA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2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CA" altLang="zh-CN" sz="22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CA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</m:e>
                        <m:sub>
                          <m:r>
                            <a:rPr lang="en-CA" altLang="zh-CN" sz="2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CA" altLang="zh-CN" sz="22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CA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CA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CA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CA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Sup>
                        <m:sSubSupPr>
                          <m:ctrlPr>
                            <a:rPr lang="en-CA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CA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2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2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CA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A" altLang="zh-CN" sz="2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2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975BFC-799F-49E1-B129-AF388CC3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1342752"/>
                <a:ext cx="12385265" cy="4641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-to-the-left-silhouette_32536">
            <a:extLst>
              <a:ext uri="{FF2B5EF4-FFF2-40B4-BE49-F238E27FC236}">
                <a16:creationId xmlns:a16="http://schemas.microsoft.com/office/drawing/2014/main" id="{4A3F7FC4-23D7-4B46-82EC-A176688735A5}"/>
              </a:ext>
            </a:extLst>
          </p:cNvPr>
          <p:cNvSpPr/>
          <p:nvPr/>
        </p:nvSpPr>
        <p:spPr>
          <a:xfrm rot="10800000">
            <a:off x="6916328" y="3861483"/>
            <a:ext cx="448711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-to-the-left-silhouette_32536">
            <a:extLst>
              <a:ext uri="{FF2B5EF4-FFF2-40B4-BE49-F238E27FC236}">
                <a16:creationId xmlns:a16="http://schemas.microsoft.com/office/drawing/2014/main" id="{215345C2-E042-4475-B6EA-007AB4D4C835}"/>
              </a:ext>
            </a:extLst>
          </p:cNvPr>
          <p:cNvSpPr/>
          <p:nvPr/>
        </p:nvSpPr>
        <p:spPr>
          <a:xfrm rot="10800000">
            <a:off x="6916328" y="5095462"/>
            <a:ext cx="448711" cy="414876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B4A62D1-0B7E-49D5-840B-BEACAD372B91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1AA2AAA-0DC2-4A3A-9530-0952E7C5E9AA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39BFC515-53FA-47D8-A9E7-0CD825BF1E63}"/>
                  </a:ext>
                </a:extLst>
              </p:cNvPr>
              <p:cNvSpPr/>
              <p:nvPr/>
            </p:nvSpPr>
            <p:spPr>
              <a:xfrm>
                <a:off x="8835560" y="158940"/>
                <a:ext cx="3304271" cy="914209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log</m:t>
                          </m:r>
                          <m:d>
                            <m:dPr>
                              <m:ctrlP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  <m:r>
                                    <a:rPr lang="en-CA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39BFC515-53FA-47D8-A9E7-0CD825BF1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560" y="158940"/>
                <a:ext cx="3304271" cy="9142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730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301A0CF-6A1A-45FA-ABDC-B263BC750B9F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DD1D5BFE-D12B-4648-8479-0C3ED1A90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5780728"/>
                  </p:ext>
                </p:extLst>
              </p:nvPr>
            </p:nvGraphicFramePr>
            <p:xfrm>
              <a:off x="501967" y="1815433"/>
              <a:ext cx="11394254" cy="319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观测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(1)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初始化：随机初始化参数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b="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r>
                            <a:rPr lang="en-CA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en-US" altLang="zh-CN" sz="2400" b="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(2)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循环步骤</a:t>
                          </a:r>
                          <a:r>
                            <a:rPr lang="en-CA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(3)(4)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直至终止条件满足</a:t>
                          </a:r>
                          <a:endParaRPr lang="en-US" altLang="zh-CN" sz="2400" b="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(3)    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(4)    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 i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argmax</m:t>
                                  </m:r>
                                </m:e>
                                <m:sub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h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,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h</m:t>
                                          </m:r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;</m:t>
                                          </m:r>
                                          <m:r>
                                            <a:rPr lang="zh-CN" altLang="en-CA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en-US" altLang="zh-CN" sz="2400" b="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(5)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CA" altLang="zh-CN" sz="240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𝜃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。</a:t>
                          </a:r>
                          <a:endParaRPr lang="en-US" altLang="zh-CN" sz="2400" b="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DD1D5BFE-D12B-4648-8479-0C3ED1A90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5780728"/>
                  </p:ext>
                </p:extLst>
              </p:nvPr>
            </p:nvGraphicFramePr>
            <p:xfrm>
              <a:off x="501967" y="1815433"/>
              <a:ext cx="11394254" cy="3195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382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" t="-5797" r="-214" b="-297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2357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" t="-37726" r="-214" b="-5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24F699F-BD50-4082-9730-727DC49E0329}"/>
              </a:ext>
            </a:extLst>
          </p:cNvPr>
          <p:cNvSpPr txBox="1"/>
          <p:nvPr/>
        </p:nvSpPr>
        <p:spPr>
          <a:xfrm>
            <a:off x="501967" y="116172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高斯混合模型算法</a:t>
            </a:r>
            <a:endParaRPr lang="en-CA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对话气泡: 圆角矩形 3">
                <a:extLst>
                  <a:ext uri="{FF2B5EF4-FFF2-40B4-BE49-F238E27FC236}">
                    <a16:creationId xmlns:a16="http://schemas.microsoft.com/office/drawing/2014/main" id="{CF605A0D-748A-4609-A9E9-E8353CE85BFF}"/>
                  </a:ext>
                </a:extLst>
              </p:cNvPr>
              <p:cNvSpPr/>
              <p:nvPr/>
            </p:nvSpPr>
            <p:spPr>
              <a:xfrm>
                <a:off x="5467739" y="270720"/>
                <a:ext cx="6542365" cy="2160494"/>
              </a:xfrm>
              <a:prstGeom prst="wedgeRoundRectCallout">
                <a:avLst>
                  <a:gd name="adj1" fmla="val -68537"/>
                  <a:gd name="adj2" fmla="val 111759"/>
                  <a:gd name="adj3" fmla="val 16667"/>
                </a:avLst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=0|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zh-CN" altLang="en-CA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  <m:r>
                            <a:rPr lang="zh-CN" altLang="en-CA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𝑞</m:t>
                          </m:r>
                          <m:r>
                            <a:rPr lang="zh-CN" altLang="en-CA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CA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  <m:r>
                            <a:rPr lang="zh-CN" altLang="en-CA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</m:e>
                        <m:sub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zh-CN" altLang="en-CA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zh-CN" altLang="en-CA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acc>
                            <m:accPr>
                              <m:chr m:val="̂"/>
                              <m:ctrlP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zh-CN" altLang="en-CA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CA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  <m:r>
                            <a:rPr lang="zh-CN" altLang="en-CA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CA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</m:e>
                        <m:sub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对话气泡: 圆角矩形 3">
                <a:extLst>
                  <a:ext uri="{FF2B5EF4-FFF2-40B4-BE49-F238E27FC236}">
                    <a16:creationId xmlns:a16="http://schemas.microsoft.com/office/drawing/2014/main" id="{CF605A0D-748A-4609-A9E9-E8353CE85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39" y="270720"/>
                <a:ext cx="6542365" cy="2160494"/>
              </a:xfrm>
              <a:prstGeom prst="wedgeRoundRectCallout">
                <a:avLst>
                  <a:gd name="adj1" fmla="val -68537"/>
                  <a:gd name="adj2" fmla="val 11175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对话气泡: 圆角矩形 15">
                <a:extLst>
                  <a:ext uri="{FF2B5EF4-FFF2-40B4-BE49-F238E27FC236}">
                    <a16:creationId xmlns:a16="http://schemas.microsoft.com/office/drawing/2014/main" id="{2EF2981E-B0CB-4C29-85A9-7DF9183BBADE}"/>
                  </a:ext>
                </a:extLst>
              </p:cNvPr>
              <p:cNvSpPr/>
              <p:nvPr/>
            </p:nvSpPr>
            <p:spPr>
              <a:xfrm>
                <a:off x="8036082" y="2688635"/>
                <a:ext cx="4087906" cy="3998125"/>
              </a:xfrm>
              <a:prstGeom prst="wedgeRoundRectCallout">
                <a:avLst>
                  <a:gd name="adj1" fmla="val -89183"/>
                  <a:gd name="adj2" fmla="val -12046"/>
                  <a:gd name="adj3" fmla="val 16667"/>
                </a:avLst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𝑞</m:t>
                      </m:r>
                      <m:r>
                        <a:rPr lang="en-CA" altLang="zh-CN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</m:t>
                                  </m:r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CA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CA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CA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CA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CA" altLang="zh-CN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CA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CA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CA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CA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CA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altLang="zh-CN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CA" altLang="zh-CN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CA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CA" altLang="zh-CN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CA" altLang="zh-CN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CA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CA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CA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altLang="zh-CN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CA" altLang="zh-CN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CA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CA" altLang="zh-CN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CA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  <a:p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对话气泡: 圆角矩形 15">
                <a:extLst>
                  <a:ext uri="{FF2B5EF4-FFF2-40B4-BE49-F238E27FC236}">
                    <a16:creationId xmlns:a16="http://schemas.microsoft.com/office/drawing/2014/main" id="{2EF2981E-B0CB-4C29-85A9-7DF9183B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082" y="2688635"/>
                <a:ext cx="4087906" cy="3998125"/>
              </a:xfrm>
              <a:prstGeom prst="wedgeRoundRectCallout">
                <a:avLst>
                  <a:gd name="adj1" fmla="val -89183"/>
                  <a:gd name="adj2" fmla="val -120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ECD528B8-3DB0-4E97-BC7C-B8A3E9FB8076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298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CF0C21-D97A-4DD5-AFDD-E1C9A81A7B4F}"/>
                  </a:ext>
                </a:extLst>
              </p:cNvPr>
              <p:cNvSpPr txBox="1"/>
              <p:nvPr/>
            </p:nvSpPr>
            <p:spPr>
              <a:xfrm>
                <a:off x="422498" y="1353671"/>
                <a:ext cx="11222655" cy="1646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有两枚硬币，抛一次硬币，正面朝上的概率分别为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重复以下步骤五次：每次首先随机（等概率）从两枚硬币中选择一枚硬币，然后抛硬币十次，得到十个结果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CF0C21-D97A-4DD5-AFDD-E1C9A81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98" y="1353671"/>
                <a:ext cx="11222655" cy="1646605"/>
              </a:xfrm>
              <a:prstGeom prst="rect">
                <a:avLst/>
              </a:prstGeom>
              <a:blipFill>
                <a:blip r:embed="rId2"/>
                <a:stretch>
                  <a:fillRect l="-706" t="-2963" r="-1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63783C7-2956-4134-9B10-B8E9C7E3B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819999"/>
              </p:ext>
            </p:extLst>
          </p:nvPr>
        </p:nvGraphicFramePr>
        <p:xfrm>
          <a:off x="1817425" y="3240741"/>
          <a:ext cx="8128000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9809243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303036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05301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4599972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1618281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0759292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61091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77223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6277838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81992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17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6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191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365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868826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CD4EE1AD-50A3-4793-B817-2F56983D26DF}"/>
              </a:ext>
            </a:extLst>
          </p:cNvPr>
          <p:cNvSpPr/>
          <p:nvPr/>
        </p:nvSpPr>
        <p:spPr>
          <a:xfrm>
            <a:off x="216310" y="6313668"/>
            <a:ext cx="1158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222222"/>
                </a:solidFill>
              </a:rPr>
              <a:t>Do, C., </a:t>
            </a:r>
            <a:r>
              <a:rPr lang="en-CA" dirty="0" err="1">
                <a:solidFill>
                  <a:srgbClr val="222222"/>
                </a:solidFill>
              </a:rPr>
              <a:t>Batzoglou</a:t>
            </a:r>
            <a:r>
              <a:rPr lang="en-CA" dirty="0">
                <a:solidFill>
                  <a:srgbClr val="222222"/>
                </a:solidFill>
              </a:rPr>
              <a:t>, S. What is the expectation maximization algorithm?. </a:t>
            </a:r>
            <a:r>
              <a:rPr lang="en-CA" i="1" dirty="0">
                <a:solidFill>
                  <a:srgbClr val="222222"/>
                </a:solidFill>
              </a:rPr>
              <a:t>Nat </a:t>
            </a:r>
            <a:r>
              <a:rPr lang="en-CA" i="1" dirty="0" err="1">
                <a:solidFill>
                  <a:srgbClr val="222222"/>
                </a:solidFill>
              </a:rPr>
              <a:t>Biotechnol</a:t>
            </a:r>
            <a:r>
              <a:rPr lang="en-CA" dirty="0">
                <a:solidFill>
                  <a:srgbClr val="222222"/>
                </a:solidFill>
              </a:rPr>
              <a:t> </a:t>
            </a:r>
            <a:r>
              <a:rPr lang="en-CA" b="1" dirty="0">
                <a:solidFill>
                  <a:srgbClr val="222222"/>
                </a:solidFill>
              </a:rPr>
              <a:t>26</a:t>
            </a:r>
            <a:r>
              <a:rPr lang="en-CA" dirty="0">
                <a:solidFill>
                  <a:srgbClr val="222222"/>
                </a:solidFill>
              </a:rPr>
              <a:t>, 897–899 (2008). </a:t>
            </a:r>
            <a:endParaRPr lang="en-CA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F29EF1-CD9B-46AB-B57C-04673EEC891C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E43C111-3C9C-4549-8C67-D02704761F5A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492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5A14B8B-9A0A-4E25-B444-9D093DA0E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47" y="1792322"/>
            <a:ext cx="8011739" cy="37972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F39D934-9EF2-4FB5-9949-7D096C0F9E98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DDCC64E-0441-46C1-B139-A90077B6BA4D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2BE2241-98CD-422A-A2DE-1C2460AC7F12}"/>
              </a:ext>
            </a:extLst>
          </p:cNvPr>
          <p:cNvSpPr/>
          <p:nvPr/>
        </p:nvSpPr>
        <p:spPr>
          <a:xfrm>
            <a:off x="216310" y="6313668"/>
            <a:ext cx="1158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222222"/>
                </a:solidFill>
              </a:rPr>
              <a:t>Do, C., </a:t>
            </a:r>
            <a:r>
              <a:rPr lang="en-CA" dirty="0" err="1">
                <a:solidFill>
                  <a:srgbClr val="222222"/>
                </a:solidFill>
              </a:rPr>
              <a:t>Batzoglou</a:t>
            </a:r>
            <a:r>
              <a:rPr lang="en-CA" dirty="0">
                <a:solidFill>
                  <a:srgbClr val="222222"/>
                </a:solidFill>
              </a:rPr>
              <a:t>, S. What is the expectation maximization algorithm?. </a:t>
            </a:r>
            <a:r>
              <a:rPr lang="en-CA" i="1" dirty="0">
                <a:solidFill>
                  <a:srgbClr val="222222"/>
                </a:solidFill>
              </a:rPr>
              <a:t>Nat </a:t>
            </a:r>
            <a:r>
              <a:rPr lang="en-CA" i="1" dirty="0" err="1">
                <a:solidFill>
                  <a:srgbClr val="222222"/>
                </a:solidFill>
              </a:rPr>
              <a:t>Biotechnol</a:t>
            </a:r>
            <a:r>
              <a:rPr lang="en-CA" dirty="0">
                <a:solidFill>
                  <a:srgbClr val="222222"/>
                </a:solidFill>
              </a:rPr>
              <a:t> </a:t>
            </a:r>
            <a:r>
              <a:rPr lang="en-CA" b="1" dirty="0">
                <a:solidFill>
                  <a:srgbClr val="222222"/>
                </a:solidFill>
              </a:rPr>
              <a:t>26</a:t>
            </a:r>
            <a:r>
              <a:rPr lang="en-CA" dirty="0">
                <a:solidFill>
                  <a:srgbClr val="222222"/>
                </a:solidFill>
              </a:rPr>
              <a:t>, 897–899 (2008).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0669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0733CBB-AC6B-4A27-A31D-F2757CE30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"/>
          <a:stretch/>
        </p:blipFill>
        <p:spPr>
          <a:xfrm>
            <a:off x="1730188" y="950979"/>
            <a:ext cx="7620000" cy="55237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F0CE993-F2F1-4804-BE0C-4F24A9BA0238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B602894-80AC-4244-B5D5-464BFBC56399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5CA9642-3A60-4CFE-9218-D1BA65682453}"/>
              </a:ext>
            </a:extLst>
          </p:cNvPr>
          <p:cNvSpPr/>
          <p:nvPr/>
        </p:nvSpPr>
        <p:spPr>
          <a:xfrm>
            <a:off x="216310" y="6313668"/>
            <a:ext cx="1158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222222"/>
                </a:solidFill>
              </a:rPr>
              <a:t>Do, C., </a:t>
            </a:r>
            <a:r>
              <a:rPr lang="en-CA" dirty="0" err="1">
                <a:solidFill>
                  <a:srgbClr val="222222"/>
                </a:solidFill>
              </a:rPr>
              <a:t>Batzoglou</a:t>
            </a:r>
            <a:r>
              <a:rPr lang="en-CA" dirty="0">
                <a:solidFill>
                  <a:srgbClr val="222222"/>
                </a:solidFill>
              </a:rPr>
              <a:t>, S. What is the expectation maximization algorithm?. </a:t>
            </a:r>
            <a:r>
              <a:rPr lang="en-CA" i="1" dirty="0">
                <a:solidFill>
                  <a:srgbClr val="222222"/>
                </a:solidFill>
              </a:rPr>
              <a:t>Nat </a:t>
            </a:r>
            <a:r>
              <a:rPr lang="en-CA" i="1" dirty="0" err="1">
                <a:solidFill>
                  <a:srgbClr val="222222"/>
                </a:solidFill>
              </a:rPr>
              <a:t>Biotechnol</a:t>
            </a:r>
            <a:r>
              <a:rPr lang="en-CA" dirty="0">
                <a:solidFill>
                  <a:srgbClr val="222222"/>
                </a:solidFill>
              </a:rPr>
              <a:t> </a:t>
            </a:r>
            <a:r>
              <a:rPr lang="en-CA" b="1" dirty="0">
                <a:solidFill>
                  <a:srgbClr val="222222"/>
                </a:solidFill>
              </a:rPr>
              <a:t>26</a:t>
            </a:r>
            <a:r>
              <a:rPr lang="en-CA" dirty="0">
                <a:solidFill>
                  <a:srgbClr val="222222"/>
                </a:solidFill>
              </a:rPr>
              <a:t>, 897–899 (2008).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862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3981" y="1337237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spc="100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高斯混合模型介绍</a:t>
            </a:r>
            <a:endParaRPr lang="en-US" altLang="zh-CN" sz="3200" b="1" spc="100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F4A60A2-D023-4E72-8E56-EBBDBA094105}"/>
              </a:ext>
            </a:extLst>
          </p:cNvPr>
          <p:cNvSpPr txBox="1"/>
          <p:nvPr/>
        </p:nvSpPr>
        <p:spPr>
          <a:xfrm>
            <a:off x="613981" y="1383122"/>
            <a:ext cx="11301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高斯混合模型介绍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高斯混合模型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55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>
            <a:extLst>
              <a:ext uri="{FF2B5EF4-FFF2-40B4-BE49-F238E27FC236}">
                <a16:creationId xmlns:a16="http://schemas.microsoft.com/office/drawing/2014/main" id="{C944008E-37C9-4D11-8CE1-0A9A5A188748}"/>
              </a:ext>
            </a:extLst>
          </p:cNvPr>
          <p:cNvSpPr txBox="1"/>
          <p:nvPr/>
        </p:nvSpPr>
        <p:spPr>
          <a:xfrm>
            <a:off x="243275" y="923621"/>
            <a:ext cx="1135467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高斯混合模型（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Gaussian Mixture Model, GMM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）是一种聚类算法。高斯混合模型将数据中的每个簇建模为一个高斯分布。</a:t>
            </a:r>
            <a:endParaRPr lang="en-CA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724CC5-AE8E-4EC6-A679-EF1BB647C3C8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2F7C25F-15EB-4ACC-905E-44DA7D6C9DF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7BBE219-7C30-43DD-ACF0-3C50D2D34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1" y="2410320"/>
            <a:ext cx="5220987" cy="28219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87DA1C-923C-42A9-97E2-7ECC0D293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28" y="2410320"/>
            <a:ext cx="5507165" cy="32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6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/>
              <p:nvPr/>
            </p:nvSpPr>
            <p:spPr>
              <a:xfrm>
                <a:off x="243275" y="923621"/>
                <a:ext cx="11000114" cy="6056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均值算法中，每个样本只能属于一个簇，这种归属被称为硬归属（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hard membership 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在高斯混合模型中，每个样本可以以概率同时归属于多个簇，这种归属被称为软归属（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soft membership 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高斯混合模型也通过迭代方法估计参数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初始化参数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A" altLang="zh-CN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CA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acc>
                          </m:e>
                          <m:sub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400" b="1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𝑪</m:t>
                                </m:r>
                              </m:e>
                            </m:acc>
                          </m:e>
                          <m:sub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A" altLang="zh-CN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CA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acc>
                          </m:e>
                          <m:sub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CA" altLang="zh-CN" sz="2400" b="1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𝑪</m:t>
                                </m:r>
                              </m:e>
                            </m:acc>
                          </m:e>
                          <m:sub>
                            <m: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。每次迭代，完成以下两步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计算每个样本归属值的概率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CA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𝑖𝑡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CA" altLang="zh-CN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CA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CA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altLang="zh-CN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𝑗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1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CA" sz="24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altLang="zh-CN" sz="240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altLang="zh-CN" sz="2400" b="1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895350" lvl="1" indent="-438150">
                  <a:spcAft>
                    <a:spcPts val="1200"/>
                  </a:spcAft>
                  <a:buFont typeface="Courier New" panose="02070309020205020404" pitchFamily="49" charset="0"/>
                  <a:buChar char="o"/>
                  <a:tabLst>
                    <a:tab pos="895350" algn="l"/>
                  </a:tabLst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计算每个簇的参数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CA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 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𝑪</m:t>
                              </m:r>
                            </m:e>
                          </m:acc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1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CA" sz="24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1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CA" sz="2400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CA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75" y="923621"/>
                <a:ext cx="11000114" cy="6056723"/>
              </a:xfrm>
              <a:prstGeom prst="rect">
                <a:avLst/>
              </a:prstGeom>
              <a:blipFill>
                <a:blip r:embed="rId2"/>
                <a:stretch>
                  <a:fillRect l="-776" t="-8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9724CC5-AE8E-4EC6-A679-EF1BB647C3C8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2F7C25F-15EB-4ACC-905E-44DA7D6C9DF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DF76FE6E-FBF5-4951-89CB-2357412AFCCF}"/>
              </a:ext>
            </a:extLst>
          </p:cNvPr>
          <p:cNvSpPr txBox="1"/>
          <p:nvPr/>
        </p:nvSpPr>
        <p:spPr>
          <a:xfrm>
            <a:off x="422498" y="31280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/>
              <p:nvPr/>
            </p:nvSpPr>
            <p:spPr>
              <a:xfrm>
                <a:off x="242595" y="921063"/>
                <a:ext cx="11581258" cy="4459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高斯混合模型是一个生成式模型，即此模型给出了生成数据样本的步骤。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假设有个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个高斯分布，按照如下方式生成数据：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个高斯分布中选择一个高斯分布。每个高斯分布被选择的概率为：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 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𝑖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=1,⋯,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𝑘</m:t>
                      </m:r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假设选择了第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个高斯分布，利用第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个高斯分布生成的样本为：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b="1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𝒙</m:t>
                      </m:r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zh-CN" altLang="en-CA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CA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CA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CA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CA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这种数据生成方式被称为层次分布（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hierarchical distribution 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高斯混合模型需要根据所生成的样本估计参数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CA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CA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CA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 </m:t>
                        </m:r>
                        <m:r>
                          <a:rPr lang="en-CA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CA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CA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CA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5" y="921063"/>
                <a:ext cx="11581258" cy="4459041"/>
              </a:xfrm>
              <a:prstGeom prst="rect">
                <a:avLst/>
              </a:prstGeom>
              <a:blipFill>
                <a:blip r:embed="rId2"/>
                <a:stretch>
                  <a:fillRect l="-737" b="-21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62C43A8-F9A9-4C7A-B285-A2D8BC2EA892}"/>
              </a:ext>
            </a:extLst>
          </p:cNvPr>
          <p:cNvCxnSpPr>
            <a:cxnSpLocks/>
          </p:cNvCxnSpPr>
          <p:nvPr/>
        </p:nvCxnSpPr>
        <p:spPr>
          <a:xfrm>
            <a:off x="0" y="677110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454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>
            <a:extLst>
              <a:ext uri="{FF2B5EF4-FFF2-40B4-BE49-F238E27FC236}">
                <a16:creationId xmlns:a16="http://schemas.microsoft.com/office/drawing/2014/main" id="{C944008E-37C9-4D11-8CE1-0A9A5A188748}"/>
              </a:ext>
            </a:extLst>
          </p:cNvPr>
          <p:cNvSpPr txBox="1"/>
          <p:nvPr/>
        </p:nvSpPr>
        <p:spPr>
          <a:xfrm>
            <a:off x="243277" y="923622"/>
            <a:ext cx="11581258" cy="3504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高斯混合模型属于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Expectation maximization (EM)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算法的一个应用。在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算法中，优化问题的目标函数有参数和随机变量。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算法是一种迭代算法，在每次迭代中，进行如下两步：</a:t>
            </a:r>
            <a:endParaRPr lang="en-CA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步：处理随机变量，计算随机变量的后验概率，计算目标函数对随机变量的期望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步：优化参数，使目标函数最大</a:t>
            </a:r>
            <a:r>
              <a:rPr lang="en-CA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8940B4-F4D5-4C6B-95AF-FB28169CA9F5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高斯混合模型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2391CC1-3E8A-4A98-B46C-6BB18351FD9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7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/>
              <p:nvPr/>
            </p:nvSpPr>
            <p:spPr>
              <a:xfrm>
                <a:off x="243277" y="920905"/>
                <a:ext cx="11224044" cy="2396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EM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算法是一个参数估计算法，适用于量测或观测量不完整情况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在下图中，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𝜃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是一个参数，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是关于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𝜃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的观测值或量测值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但仅有观测值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，观测是不完整的，</a:t>
                </a:r>
                <a:r>
                  <a:rPr lang="en-CA" altLang="zh-CN" sz="2400" dirty="0"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CA" altLang="zh-CN" sz="24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组成一个完整的观测值。但</a:t>
                </a:r>
                <a14:m>
                  <m:oMath xmlns:m="http://schemas.openxmlformats.org/officeDocument/2006/math">
                    <m:r>
                      <a:rPr lang="en-CA" altLang="zh-CN" sz="24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未知，因此</a:t>
                </a:r>
                <a:r>
                  <a:rPr lang="en-CA" altLang="zh-CN" sz="2400" dirty="0"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sz="24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  <m:r>
                      <a:rPr lang="en-CA" altLang="zh-CN" sz="24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被称为隐变量（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hidden variable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77" y="920905"/>
                <a:ext cx="11224044" cy="2396938"/>
              </a:xfrm>
              <a:prstGeom prst="rect">
                <a:avLst/>
              </a:prstGeom>
              <a:blipFill>
                <a:blip r:embed="rId2"/>
                <a:stretch>
                  <a:fillRect l="-760" r="-815" b="-50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3B927647-E453-4C76-B644-B7144D57E7EF}"/>
              </a:ext>
            </a:extLst>
          </p:cNvPr>
          <p:cNvGrpSpPr/>
          <p:nvPr/>
        </p:nvGrpSpPr>
        <p:grpSpPr>
          <a:xfrm>
            <a:off x="3232074" y="3648075"/>
            <a:ext cx="4140276" cy="2648510"/>
            <a:chOff x="1327074" y="2218765"/>
            <a:chExt cx="4140276" cy="26485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F8D09-A85C-4042-A2FA-4B356955C38E}"/>
                </a:ext>
              </a:extLst>
            </p:cNvPr>
            <p:cNvSpPr/>
            <p:nvPr/>
          </p:nvSpPr>
          <p:spPr>
            <a:xfrm>
              <a:off x="4191190" y="2218765"/>
              <a:ext cx="1276160" cy="2648510"/>
            </a:xfrm>
            <a:prstGeom prst="rect">
              <a:avLst/>
            </a:prstGeom>
            <a:solidFill>
              <a:srgbClr val="E6E6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96EE1AF-42D6-4614-B7AF-08548CC590ED}"/>
                    </a:ext>
                  </a:extLst>
                </p:cNvPr>
                <p:cNvSpPr/>
                <p:nvPr/>
              </p:nvSpPr>
              <p:spPr>
                <a:xfrm>
                  <a:off x="1327074" y="3085820"/>
                  <a:ext cx="914400" cy="914400"/>
                </a:xfrm>
                <a:prstGeom prst="rect">
                  <a:avLst/>
                </a:prstGeom>
                <a:solidFill>
                  <a:srgbClr val="A8EFC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96EE1AF-42D6-4614-B7AF-08548CC590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074" y="3085820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CE4E7D81-51C2-4D94-8B1C-A7598D3CA230}"/>
                    </a:ext>
                  </a:extLst>
                </p:cNvPr>
                <p:cNvSpPr/>
                <p:nvPr/>
              </p:nvSpPr>
              <p:spPr>
                <a:xfrm>
                  <a:off x="4356847" y="2321859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CE4E7D81-51C2-4D94-8B1C-A7598D3CA2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847" y="2321859"/>
                  <a:ext cx="914400" cy="9144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493201A-2791-43A0-B66F-AAA1A11D2DB5}"/>
                </a:ext>
              </a:extLst>
            </p:cNvPr>
            <p:cNvGrpSpPr/>
            <p:nvPr/>
          </p:nvGrpSpPr>
          <p:grpSpPr>
            <a:xfrm>
              <a:off x="4356847" y="3724835"/>
              <a:ext cx="914400" cy="914400"/>
              <a:chOff x="4356847" y="3724835"/>
              <a:chExt cx="914400" cy="914400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70B7F0B-3143-46FF-A130-1D512648B7BD}"/>
                  </a:ext>
                </a:extLst>
              </p:cNvPr>
              <p:cNvSpPr/>
              <p:nvPr/>
            </p:nvSpPr>
            <p:spPr>
              <a:xfrm>
                <a:off x="4356847" y="3724835"/>
                <a:ext cx="914400" cy="914400"/>
              </a:xfrm>
              <a:prstGeom prst="ellipse">
                <a:avLst/>
              </a:prstGeom>
              <a:solidFill>
                <a:srgbClr val="A8EFC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椭圆 15">
                    <a:extLst>
                      <a:ext uri="{FF2B5EF4-FFF2-40B4-BE49-F238E27FC236}">
                        <a16:creationId xmlns:a16="http://schemas.microsoft.com/office/drawing/2014/main" id="{84A71983-D9E0-4036-B16B-3A382A71B2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21617" y="3789605"/>
                    <a:ext cx="786384" cy="786384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16" name="椭圆 15">
                    <a:extLst>
                      <a:ext uri="{FF2B5EF4-FFF2-40B4-BE49-F238E27FC236}">
                        <a16:creationId xmlns:a16="http://schemas.microsoft.com/office/drawing/2014/main" id="{84A71983-D9E0-4036-B16B-3A382A71B2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1617" y="3789605"/>
                    <a:ext cx="786384" cy="78638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86437C5-3FAA-482A-814A-A3F5CF0896CF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2241474" y="3543020"/>
              <a:ext cx="19497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63C5AA9-8A9D-44A4-A0A9-2524895B961E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217748F-CA89-43D7-B8FE-B9D041465C5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86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B927647-E453-4C76-B644-B7144D57E7EF}"/>
              </a:ext>
            </a:extLst>
          </p:cNvPr>
          <p:cNvGrpSpPr/>
          <p:nvPr/>
        </p:nvGrpSpPr>
        <p:grpSpPr>
          <a:xfrm>
            <a:off x="3686174" y="4314825"/>
            <a:ext cx="3838575" cy="2371935"/>
            <a:chOff x="1327074" y="2218765"/>
            <a:chExt cx="4140276" cy="26485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F8D09-A85C-4042-A2FA-4B356955C38E}"/>
                </a:ext>
              </a:extLst>
            </p:cNvPr>
            <p:cNvSpPr/>
            <p:nvPr/>
          </p:nvSpPr>
          <p:spPr>
            <a:xfrm>
              <a:off x="4191190" y="2218765"/>
              <a:ext cx="1276160" cy="2648510"/>
            </a:xfrm>
            <a:prstGeom prst="rect">
              <a:avLst/>
            </a:prstGeom>
            <a:solidFill>
              <a:srgbClr val="E6E6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96EE1AF-42D6-4614-B7AF-08548CC590ED}"/>
                    </a:ext>
                  </a:extLst>
                </p:cNvPr>
                <p:cNvSpPr/>
                <p:nvPr/>
              </p:nvSpPr>
              <p:spPr>
                <a:xfrm>
                  <a:off x="1327074" y="3085820"/>
                  <a:ext cx="914400" cy="914400"/>
                </a:xfrm>
                <a:prstGeom prst="rect">
                  <a:avLst/>
                </a:prstGeom>
                <a:solidFill>
                  <a:srgbClr val="A8EFC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96EE1AF-42D6-4614-B7AF-08548CC590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074" y="3085820"/>
                  <a:ext cx="91440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CE4E7D81-51C2-4D94-8B1C-A7598D3CA230}"/>
                    </a:ext>
                  </a:extLst>
                </p:cNvPr>
                <p:cNvSpPr/>
                <p:nvPr/>
              </p:nvSpPr>
              <p:spPr>
                <a:xfrm>
                  <a:off x="4356847" y="2321859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CE4E7D81-51C2-4D94-8B1C-A7598D3CA2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847" y="2321859"/>
                  <a:ext cx="914400" cy="9144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493201A-2791-43A0-B66F-AAA1A11D2DB5}"/>
                </a:ext>
              </a:extLst>
            </p:cNvPr>
            <p:cNvGrpSpPr/>
            <p:nvPr/>
          </p:nvGrpSpPr>
          <p:grpSpPr>
            <a:xfrm>
              <a:off x="4356847" y="3724835"/>
              <a:ext cx="914400" cy="914400"/>
              <a:chOff x="4356847" y="3724835"/>
              <a:chExt cx="914400" cy="914400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70B7F0B-3143-46FF-A130-1D512648B7BD}"/>
                  </a:ext>
                </a:extLst>
              </p:cNvPr>
              <p:cNvSpPr/>
              <p:nvPr/>
            </p:nvSpPr>
            <p:spPr>
              <a:xfrm>
                <a:off x="4356847" y="3724835"/>
                <a:ext cx="914400" cy="914400"/>
              </a:xfrm>
              <a:prstGeom prst="ellipse">
                <a:avLst/>
              </a:prstGeom>
              <a:solidFill>
                <a:srgbClr val="A8EFC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椭圆 15">
                    <a:extLst>
                      <a:ext uri="{FF2B5EF4-FFF2-40B4-BE49-F238E27FC236}">
                        <a16:creationId xmlns:a16="http://schemas.microsoft.com/office/drawing/2014/main" id="{84A71983-D9E0-4036-B16B-3A382A71B2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21617" y="3789605"/>
                    <a:ext cx="786384" cy="786384"/>
                  </a:xfrm>
                  <a:prstGeom prst="ellipse">
                    <a:avLst/>
                  </a:prstGeom>
                  <a:solidFill>
                    <a:srgbClr val="A8EFC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16" name="椭圆 15">
                    <a:extLst>
                      <a:ext uri="{FF2B5EF4-FFF2-40B4-BE49-F238E27FC236}">
                        <a16:creationId xmlns:a16="http://schemas.microsoft.com/office/drawing/2014/main" id="{84A71983-D9E0-4036-B16B-3A382A71B2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1617" y="3789605"/>
                    <a:ext cx="786384" cy="78638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86437C5-3FAA-482A-814A-A3F5CF0896CF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2241474" y="3543020"/>
              <a:ext cx="19497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4C9C6F3-3DCD-4DAE-BA14-A454FEBB952C}"/>
              </a:ext>
            </a:extLst>
          </p:cNvPr>
          <p:cNvSpPr/>
          <p:nvPr/>
        </p:nvSpPr>
        <p:spPr>
          <a:xfrm>
            <a:off x="2228850" y="1047349"/>
            <a:ext cx="2209800" cy="395713"/>
          </a:xfrm>
          <a:prstGeom prst="rect">
            <a:avLst/>
          </a:prstGeom>
          <a:solidFill>
            <a:srgbClr val="F3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/>
              <p:nvPr/>
            </p:nvSpPr>
            <p:spPr>
              <a:xfrm>
                <a:off x="355246" y="883581"/>
                <a:ext cx="11836753" cy="3104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但仅有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，观测是不完整的，</a:t>
                </a:r>
                <a:r>
                  <a:rPr lang="en-CA" altLang="zh-CN" sz="2400" dirty="0"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CA" altLang="zh-CN" sz="24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组成一个完整观测值。但</a:t>
                </a:r>
                <a14:m>
                  <m:oMath xmlns:m="http://schemas.openxmlformats.org/officeDocument/2006/math">
                    <m:r>
                      <a:rPr lang="en-CA" altLang="zh-CN" sz="24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未知。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之所以称“观测不完整”，是因为根据已有的观测，难以通过最大似然估计参数，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 b="0" i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max</m:t>
                          </m:r>
                        </m:e>
                        <m:sub>
                          <m:r>
                            <a:rPr lang="zh-CN" altLang="en-CA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(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;</m:t>
                      </m:r>
                      <m:r>
                        <a:rPr lang="zh-CN" altLang="en-CA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𝜃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如果有完整观测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CA" altLang="zh-CN" sz="24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，使用最大似然估计可以估计参数，即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max</m:t>
                        </m:r>
                      </m:e>
                      <m:sub>
                        <m:r>
                          <a:rPr lang="zh-CN" altLang="en-CA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sub>
                    </m:sSub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;</m:t>
                    </m:r>
                    <m:r>
                      <a:rPr lang="zh-CN" altLang="en-CA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𝜃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或者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max</m:t>
                        </m:r>
                      </m:e>
                      <m:sub>
                        <m:r>
                          <a:rPr lang="zh-CN" altLang="en-CA" sz="2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CA" altLang="zh-CN" sz="2400" b="0" i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log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𝑝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  <m:r>
                      <a:rPr lang="en-CA" altLang="zh-CN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;</m:t>
                    </m:r>
                    <m:r>
                      <a:rPr lang="zh-CN" altLang="en-CA" sz="2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𝜃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))</m:t>
                    </m:r>
                  </m:oMath>
                </a14:m>
                <a:r>
                  <a:rPr lang="en-CA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944008E-37C9-4D11-8CE1-0A9A5A18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46" y="883581"/>
                <a:ext cx="11836753" cy="3104824"/>
              </a:xfrm>
              <a:prstGeom prst="rect">
                <a:avLst/>
              </a:prstGeom>
              <a:blipFill>
                <a:blip r:embed="rId5"/>
                <a:stretch>
                  <a:fillRect l="-669" b="-37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234510F7-B986-469C-842C-803DD8CFC12E}"/>
              </a:ext>
            </a:extLst>
          </p:cNvPr>
          <p:cNvSpPr txBox="1"/>
          <p:nvPr/>
        </p:nvSpPr>
        <p:spPr>
          <a:xfrm>
            <a:off x="422498" y="49941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3200" b="1" dirty="0">
                <a:solidFill>
                  <a:srgbClr val="0A05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3200" b="1" dirty="0">
              <a:solidFill>
                <a:srgbClr val="0A05D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2CFD398-A6DB-43F7-933D-A52E69AEC34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111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32237</TotalTime>
  <Words>1557</Words>
  <Application>Microsoft Office PowerPoint</Application>
  <PresentationFormat>宽屏</PresentationFormat>
  <Paragraphs>236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微软雅黑</vt:lpstr>
      <vt:lpstr>Microsoft YaHei Light</vt:lpstr>
      <vt:lpstr>Calibri</vt:lpstr>
      <vt:lpstr>Arial</vt:lpstr>
      <vt:lpstr>Calibri Light</vt:lpstr>
      <vt:lpstr>华文楷体</vt:lpstr>
      <vt:lpstr>Courier New</vt:lpstr>
      <vt:lpstr>微软雅黑</vt:lpstr>
      <vt:lpstr>宋体</vt:lpstr>
      <vt:lpstr>Times New Roman</vt:lpstr>
      <vt:lpstr>Cambria Math</vt:lpstr>
      <vt:lpstr>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1213</cp:revision>
  <dcterms:created xsi:type="dcterms:W3CDTF">2020-04-18T12:12:52Z</dcterms:created>
  <dcterms:modified xsi:type="dcterms:W3CDTF">2024-04-20T11:41:43Z</dcterms:modified>
</cp:coreProperties>
</file>